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8" r:id="rId3"/>
    <p:sldId id="279" r:id="rId4"/>
    <p:sldId id="257" r:id="rId5"/>
    <p:sldId id="280" r:id="rId6"/>
    <p:sldId id="258" r:id="rId7"/>
    <p:sldId id="284" r:id="rId8"/>
    <p:sldId id="293" r:id="rId9"/>
    <p:sldId id="281" r:id="rId10"/>
    <p:sldId id="282" r:id="rId11"/>
    <p:sldId id="283" r:id="rId12"/>
    <p:sldId id="288" r:id="rId13"/>
    <p:sldId id="285" r:id="rId14"/>
    <p:sldId id="287" r:id="rId15"/>
    <p:sldId id="290" r:id="rId16"/>
    <p:sldId id="289" r:id="rId17"/>
    <p:sldId id="294" r:id="rId18"/>
    <p:sldId id="295" r:id="rId19"/>
    <p:sldId id="291" r:id="rId20"/>
    <p:sldId id="292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66FF33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60"/>
  </p:normalViewPr>
  <p:slideViewPr>
    <p:cSldViewPr>
      <p:cViewPr varScale="1">
        <p:scale>
          <a:sx n="70" d="100"/>
          <a:sy n="70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2E34A-69E2-4102-9D96-7CA10CAD8443}" type="datetimeFigureOut">
              <a:rPr lang="it-IT" smtClean="0"/>
              <a:pPr/>
              <a:t>22/09/2014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E8689-EB8D-41B9-B1C6-F7F1083F98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0E16-D6C9-4449-8F37-B3E7E5A9496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844-C620-48BB-9F6C-6CF0491513B0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313A-B0EB-45C3-9D28-A72339F8DDF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844-C620-48BB-9F6C-6CF0491513B0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313A-B0EB-45C3-9D28-A72339F8DDF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844-C620-48BB-9F6C-6CF0491513B0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313A-B0EB-45C3-9D28-A72339F8DDF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844-C620-48BB-9F6C-6CF0491513B0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313A-B0EB-45C3-9D28-A72339F8DDF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844-C620-48BB-9F6C-6CF0491513B0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313A-B0EB-45C3-9D28-A72339F8DDF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844-C620-48BB-9F6C-6CF0491513B0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313A-B0EB-45C3-9D28-A72339F8DDF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844-C620-48BB-9F6C-6CF0491513B0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313A-B0EB-45C3-9D28-A72339F8DDF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844-C620-48BB-9F6C-6CF0491513B0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313A-B0EB-45C3-9D28-A72339F8DDF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844-C620-48BB-9F6C-6CF0491513B0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313A-B0EB-45C3-9D28-A72339F8DDF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844-C620-48BB-9F6C-6CF0491513B0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313A-B0EB-45C3-9D28-A72339F8DDF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844-C620-48BB-9F6C-6CF0491513B0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FC313A-B0EB-45C3-9D28-A72339F8DDF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88A844-C620-48BB-9F6C-6CF0491513B0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FC313A-B0EB-45C3-9D28-A72339F8DDFA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476750" cy="33575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016"/>
          <a:stretch>
            <a:fillRect/>
          </a:stretch>
        </p:blipFill>
        <p:spPr>
          <a:xfrm>
            <a:off x="3810000" y="0"/>
            <a:ext cx="3203485" cy="3886200"/>
          </a:xfrm>
          <a:prstGeom prst="rect">
            <a:avLst/>
          </a:prstGeom>
        </p:spPr>
      </p:pic>
      <p:pic>
        <p:nvPicPr>
          <p:cNvPr id="22538" name="Picture 10" descr="http://3.bp.blogspot.com/-aqgp2jezdyI/UVL8RtqYS9I/AAAAAAAAYgQ/OkoQCi7Xadw/s1600/Moscow_St_Basils_Cathed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9332" y="914400"/>
            <a:ext cx="3064668" cy="2743200"/>
          </a:xfrm>
          <a:prstGeom prst="rect">
            <a:avLst/>
          </a:prstGeom>
          <a:noFill/>
        </p:spPr>
      </p:pic>
      <p:pic>
        <p:nvPicPr>
          <p:cNvPr id="22536" name="Picture 8" descr="http://upload.wikimedia.org/wikipedia/commons/3/32/Checkpoint_Charlie_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600"/>
            <a:ext cx="3436863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352" y="381000"/>
            <a:ext cx="7851648" cy="1524000"/>
          </a:xfrm>
        </p:spPr>
        <p:txBody>
          <a:bodyPr>
            <a:noAutofit/>
          </a:bodyPr>
          <a:lstStyle/>
          <a:p>
            <a:r>
              <a:rPr lang="en-US" sz="10000" dirty="0" smtClean="0"/>
              <a:t>EUROPE</a:t>
            </a:r>
            <a:endParaRPr lang="en-US" sz="10000" dirty="0"/>
          </a:p>
        </p:txBody>
      </p:sp>
      <p:pic>
        <p:nvPicPr>
          <p:cNvPr id="22532" name="Picture 4" descr="http://heikoworld.files.wordpress.com/2010/05/house-of-parlia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962400"/>
            <a:ext cx="3089189" cy="2057400"/>
          </a:xfrm>
          <a:prstGeom prst="rect">
            <a:avLst/>
          </a:prstGeom>
          <a:noFill/>
        </p:spPr>
      </p:pic>
      <p:pic>
        <p:nvPicPr>
          <p:cNvPr id="22534" name="Picture 6" descr="http://1.bp.blogspot.com/-ojG9EjEDw9I/UVGGgqNKVpI/AAAAAAAACl0/t4mSF1_LGZ4/s1600/mont_st_michel-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89200" cy="1866900"/>
          </a:xfrm>
          <a:prstGeom prst="rect">
            <a:avLst/>
          </a:prstGeom>
          <a:noFill/>
        </p:spPr>
      </p:pic>
      <p:pic>
        <p:nvPicPr>
          <p:cNvPr id="22530" name="Picture 2" descr="http://ts1.mm.bing.net/th?&amp;id=HN.608038120947385520&amp;w=300&amp;h=300&amp;c=0&amp;pid=1.9&amp;rs=0&amp;p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3886200"/>
            <a:ext cx="3657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53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630873A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295400" y="838200"/>
            <a:ext cx="6400800" cy="580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52600" y="76200"/>
            <a:ext cx="5486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dirty="0">
                <a:latin typeface="Comic Sans MS" pitchFamily="66" charset="0"/>
              </a:rPr>
              <a:t>Southern </a:t>
            </a:r>
            <a:r>
              <a:rPr lang="en-US" sz="3800" dirty="0" smtClean="0">
                <a:latin typeface="Comic Sans MS" pitchFamily="66" charset="0"/>
              </a:rPr>
              <a:t>peninsulas</a:t>
            </a:r>
            <a:endParaRPr lang="en-US" sz="3800" dirty="0">
              <a:latin typeface="Comic Sans MS" pitchFamily="66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52600" y="5181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Iberian Peninsula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676400" y="4876800"/>
            <a:ext cx="1524000" cy="1219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33800" y="5334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Italian Peninsula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 rot="-2458462">
            <a:off x="3962400" y="4953000"/>
            <a:ext cx="9144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724400" y="553085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Balkan Peninsula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 rot="555770">
            <a:off x="4911089" y="5117728"/>
            <a:ext cx="1219200" cy="1471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animBg="1"/>
      <p:bldP spid="8198" grpId="0"/>
      <p:bldP spid="8199" grpId="0" animBg="1"/>
      <p:bldP spid="8200" grpId="0"/>
      <p:bldP spid="82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it-IT" dirty="0" smtClean="0"/>
              <a:t>Mountains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algn="just"/>
            <a:r>
              <a:rPr lang="en-US" dirty="0" smtClean="0"/>
              <a:t>Mountains in northern Europe: </a:t>
            </a:r>
            <a:r>
              <a:rPr lang="en-US" b="1" dirty="0" smtClean="0">
                <a:solidFill>
                  <a:srgbClr val="FF0000"/>
                </a:solidFill>
              </a:rPr>
              <a:t>Scandinavian Mountains, Ural Mountains, Massif Central, Grampians, </a:t>
            </a:r>
            <a:r>
              <a:rPr lang="en-US" b="1" dirty="0" err="1" smtClean="0">
                <a:solidFill>
                  <a:srgbClr val="FF0000"/>
                </a:solidFill>
              </a:rPr>
              <a:t>Pennines</a:t>
            </a:r>
            <a:r>
              <a:rPr lang="en-US" b="1" dirty="0" smtClean="0">
                <a:solidFill>
                  <a:srgbClr val="FF0000"/>
                </a:solidFill>
              </a:rPr>
              <a:t>, Cambrians.</a:t>
            </a:r>
            <a:r>
              <a:rPr lang="en-US" dirty="0" smtClean="0"/>
              <a:t> More ancient </a:t>
            </a:r>
            <a:r>
              <a:rPr lang="en-US" dirty="0" smtClean="0">
                <a:sym typeface="Symbol"/>
              </a:rPr>
              <a:t> not so high. </a:t>
            </a:r>
          </a:p>
          <a:p>
            <a:pPr algn="just">
              <a:buNone/>
            </a:pPr>
            <a:endParaRPr lang="en-US" dirty="0" smtClean="0">
              <a:sym typeface="Symbol"/>
            </a:endParaRPr>
          </a:p>
          <a:p>
            <a:pPr algn="just"/>
            <a:r>
              <a:rPr lang="en-US" dirty="0" smtClean="0">
                <a:sym typeface="Symbol"/>
              </a:rPr>
              <a:t>Mountains in southern Europe: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Pyrenees, Alps, Apennines,  Dinaric Alps, Carpathians, Balkan Mountains, Caucasus Mountains. </a:t>
            </a:r>
            <a:r>
              <a:rPr lang="en-US" dirty="0" smtClean="0">
                <a:sym typeface="Symbol"/>
              </a:rPr>
              <a:t>Younger (they were formed during the Alpine </a:t>
            </a:r>
            <a:r>
              <a:rPr lang="en-US" dirty="0" err="1" smtClean="0">
                <a:sym typeface="Symbol"/>
              </a:rPr>
              <a:t>Orogeny</a:t>
            </a:r>
            <a:r>
              <a:rPr lang="en-US" dirty="0" smtClean="0">
                <a:sym typeface="Symbol"/>
              </a:rPr>
              <a:t>)  high and sharp.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onti d'Eur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Plains in northern Europe</a:t>
            </a:r>
            <a:endParaRPr lang="en-US" dirty="0"/>
          </a:p>
        </p:txBody>
      </p:sp>
      <p:pic>
        <p:nvPicPr>
          <p:cNvPr id="4" name="Segnaposto contenuto 3" descr="European_pla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5337513" cy="4343400"/>
          </a:xfrm>
        </p:spPr>
      </p:pic>
      <p:sp>
        <p:nvSpPr>
          <p:cNvPr id="5" name="CasellaDiTesto 4"/>
          <p:cNvSpPr txBox="1"/>
          <p:nvPr/>
        </p:nvSpPr>
        <p:spPr>
          <a:xfrm>
            <a:off x="5562600" y="1676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European Plain </a:t>
            </a:r>
          </a:p>
          <a:p>
            <a:pPr algn="ctr"/>
            <a:r>
              <a:rPr lang="en-US" dirty="0" smtClean="0"/>
              <a:t>(Aquitaine and Paris Basins + German Lowland + Sarmatic Plain)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00400" y="2895600"/>
            <a:ext cx="111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Sarmatic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Plain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 rot="10800000" flipV="1">
            <a:off x="1752600" y="3429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German Lowland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" name="Immagine 8" descr="rilievi in francia.jpg"/>
          <p:cNvPicPr>
            <a:picLocks noChangeAspect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>
          <a:xfrm>
            <a:off x="6096000" y="3276600"/>
            <a:ext cx="2743200" cy="332149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858000" y="4038600"/>
            <a:ext cx="126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Paris Basin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324600" y="4953000"/>
            <a:ext cx="1219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Aquitaine </a:t>
            </a:r>
          </a:p>
          <a:p>
            <a:pPr algn="ctr"/>
            <a:r>
              <a:rPr lang="en-US" dirty="0" smtClean="0"/>
              <a:t>Basin</a:t>
            </a:r>
            <a:endParaRPr lang="en-US" dirty="0"/>
          </a:p>
        </p:txBody>
      </p:sp>
      <p:cxnSp>
        <p:nvCxnSpPr>
          <p:cNvPr id="14" name="Connettore 2 13"/>
          <p:cNvCxnSpPr>
            <a:endCxn id="11" idx="1"/>
          </p:cNvCxnSpPr>
          <p:nvPr/>
        </p:nvCxnSpPr>
        <p:spPr>
          <a:xfrm>
            <a:off x="1295400" y="4191000"/>
            <a:ext cx="5029200" cy="1085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ANNA\AppData\Local\Microsoft\Windows\Temporary Internet Files\Content.IE5\PP8DCL5U\MC9003838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038600"/>
            <a:ext cx="604640" cy="558347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304800" y="6096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German Lowland and the Sarmatic Plain are  </a:t>
            </a:r>
            <a:r>
              <a:rPr lang="en-US" dirty="0" smtClean="0">
                <a:solidFill>
                  <a:srgbClr val="FF0000"/>
                </a:solidFill>
              </a:rPr>
              <a:t>erosional plains</a:t>
            </a:r>
            <a:r>
              <a:rPr lang="en-US" dirty="0" smtClean="0"/>
              <a:t>, the Basins are </a:t>
            </a:r>
            <a:r>
              <a:rPr lang="en-US" dirty="0" smtClean="0">
                <a:solidFill>
                  <a:srgbClr val="FF0000"/>
                </a:solidFill>
              </a:rPr>
              <a:t>alluvial plains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81000" y="2286000"/>
            <a:ext cx="15626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London </a:t>
            </a:r>
            <a:r>
              <a:rPr lang="en-US" dirty="0" smtClean="0"/>
              <a:t>Basin</a:t>
            </a:r>
            <a:endParaRPr lang="en-US" dirty="0"/>
          </a:p>
        </p:txBody>
      </p:sp>
      <p:cxnSp>
        <p:nvCxnSpPr>
          <p:cNvPr id="20" name="Connettore 2 19"/>
          <p:cNvCxnSpPr>
            <a:stCxn id="18" idx="2"/>
          </p:cNvCxnSpPr>
          <p:nvPr/>
        </p:nvCxnSpPr>
        <p:spPr>
          <a:xfrm>
            <a:off x="1162336" y="2655332"/>
            <a:ext cx="361664" cy="10784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Plains in southern Europe</a:t>
            </a:r>
            <a:endParaRPr lang="en-US" dirty="0"/>
          </a:p>
        </p:txBody>
      </p:sp>
      <p:pic>
        <p:nvPicPr>
          <p:cNvPr id="4" name="Segnaposto contenuto 3" descr="Europe_topography_map_f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6019800" cy="4897464"/>
          </a:xfrm>
        </p:spPr>
      </p:pic>
      <p:sp>
        <p:nvSpPr>
          <p:cNvPr id="5" name="CasellaDiTesto 4"/>
          <p:cNvSpPr txBox="1"/>
          <p:nvPr/>
        </p:nvSpPr>
        <p:spPr>
          <a:xfrm>
            <a:off x="3048000" y="4572000"/>
            <a:ext cx="44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it-IT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62200" y="4648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1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 flipH="1">
            <a:off x="3657600" y="4800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3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477000" y="2514600"/>
            <a:ext cx="2362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dirty="0" smtClean="0"/>
              <a:t>1=   </a:t>
            </a:r>
            <a:r>
              <a:rPr lang="en-US" b="1" dirty="0" smtClean="0">
                <a:solidFill>
                  <a:srgbClr val="FF0000"/>
                </a:solidFill>
              </a:rPr>
              <a:t>Padan Plain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2 = </a:t>
            </a:r>
            <a:r>
              <a:rPr lang="en-US" b="1" dirty="0" smtClean="0">
                <a:solidFill>
                  <a:srgbClr val="FF0000"/>
                </a:solidFill>
              </a:rPr>
              <a:t>Hungarian Plain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3 = </a:t>
            </a:r>
            <a:r>
              <a:rPr lang="en-US" b="1" dirty="0" smtClean="0">
                <a:solidFill>
                  <a:srgbClr val="FF0000"/>
                </a:solidFill>
              </a:rPr>
              <a:t>Wallachian Plain</a:t>
            </a:r>
          </a:p>
          <a:p>
            <a:pPr algn="ctr">
              <a:spcAft>
                <a:spcPts val="1200"/>
              </a:spcAft>
            </a:pPr>
            <a:endParaRPr lang="en-US" dirty="0" smtClean="0"/>
          </a:p>
          <a:p>
            <a:pPr algn="ctr">
              <a:spcAft>
                <a:spcPts val="1200"/>
              </a:spcAft>
            </a:pPr>
            <a:r>
              <a:rPr lang="en-US" dirty="0" smtClean="0"/>
              <a:t>They are 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alluvial plains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/>
              <a:t>Rivers</a:t>
            </a:r>
            <a:r>
              <a:rPr lang="it-IT" dirty="0" smtClean="0"/>
              <a:t> and </a:t>
            </a:r>
            <a:r>
              <a:rPr lang="it-IT" dirty="0" err="1" smtClean="0"/>
              <a:t>lakes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b="1" dirty="0" smtClean="0"/>
              <a:t>Large rivers</a:t>
            </a:r>
            <a:r>
              <a:rPr lang="en-US" sz="2800" dirty="0" smtClean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water highways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sources </a:t>
            </a:r>
            <a:r>
              <a:rPr lang="en-US" sz="2800" dirty="0" smtClean="0"/>
              <a:t>of drinking water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power for electricity.</a:t>
            </a:r>
          </a:p>
          <a:p>
            <a:pPr algn="just">
              <a:buNone/>
            </a:pPr>
            <a:endParaRPr lang="en-US" sz="2800" dirty="0" smtClean="0"/>
          </a:p>
          <a:p>
            <a:pPr algn="just"/>
            <a:r>
              <a:rPr lang="en-US" sz="2800" dirty="0" smtClean="0"/>
              <a:t>The longest river  is the </a:t>
            </a:r>
            <a:r>
              <a:rPr lang="en-US" sz="2800" b="1" dirty="0" smtClean="0">
                <a:solidFill>
                  <a:srgbClr val="FF0000"/>
                </a:solidFill>
              </a:rPr>
              <a:t>Volga</a:t>
            </a:r>
            <a:r>
              <a:rPr lang="en-US" sz="2800" dirty="0" smtClean="0"/>
              <a:t>, the second one is the </a:t>
            </a:r>
            <a:r>
              <a:rPr lang="en-US" sz="2800" b="1" dirty="0" smtClean="0">
                <a:solidFill>
                  <a:srgbClr val="FF0000"/>
                </a:solidFill>
              </a:rPr>
              <a:t>Danube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The most important river for </a:t>
            </a:r>
            <a:r>
              <a:rPr lang="en-US" sz="2800" dirty="0" smtClean="0"/>
              <a:t>economic purposes </a:t>
            </a:r>
            <a:r>
              <a:rPr lang="en-US" sz="2800" dirty="0" smtClean="0"/>
              <a:t>is the </a:t>
            </a:r>
            <a:r>
              <a:rPr lang="en-US" sz="2800" b="1" dirty="0" smtClean="0">
                <a:solidFill>
                  <a:srgbClr val="FF0000"/>
                </a:solidFill>
              </a:rPr>
              <a:t>Rhine</a:t>
            </a:r>
            <a:r>
              <a:rPr lang="en-US" sz="2800" dirty="0" smtClean="0"/>
              <a:t>. On its estuary lies </a:t>
            </a:r>
            <a:r>
              <a:rPr lang="en-US" sz="2800" b="1" dirty="0" smtClean="0">
                <a:solidFill>
                  <a:srgbClr val="FF0000"/>
                </a:solidFill>
              </a:rPr>
              <a:t>Rotterdam</a:t>
            </a:r>
            <a:r>
              <a:rPr lang="en-US" sz="2800" dirty="0" smtClean="0"/>
              <a:t>, the largest port in Europe. </a:t>
            </a:r>
          </a:p>
          <a:p>
            <a:pPr algn="just"/>
            <a:r>
              <a:rPr lang="en-US" sz="2800" dirty="0" smtClean="0"/>
              <a:t>The largest lakes in Europe are the </a:t>
            </a:r>
            <a:r>
              <a:rPr lang="en-US" sz="2800" b="1" dirty="0" smtClean="0">
                <a:solidFill>
                  <a:srgbClr val="FF0000"/>
                </a:solidFill>
              </a:rPr>
              <a:t>Ladoga</a:t>
            </a:r>
            <a:r>
              <a:rPr lang="en-US" sz="2800" dirty="0" smtClean="0"/>
              <a:t> and the </a:t>
            </a:r>
            <a:r>
              <a:rPr lang="en-US" sz="2800" b="1" dirty="0" smtClean="0">
                <a:solidFill>
                  <a:srgbClr val="FF0000"/>
                </a:solidFill>
              </a:rPr>
              <a:t>Onega</a:t>
            </a:r>
            <a:r>
              <a:rPr lang="en-US" sz="2800" dirty="0" smtClean="0"/>
              <a:t>, both in Russia. There are many lakes in Finland, Scotland and </a:t>
            </a:r>
            <a:r>
              <a:rPr lang="en-US" sz="2800" dirty="0" smtClean="0"/>
              <a:t>in</a:t>
            </a:r>
            <a:r>
              <a:rPr lang="en-US" sz="2800" dirty="0" smtClean="0"/>
              <a:t> </a:t>
            </a:r>
            <a:r>
              <a:rPr lang="en-US" sz="2800" dirty="0" smtClean="0"/>
              <a:t>the Alps. They are mostly glacial </a:t>
            </a:r>
            <a:r>
              <a:rPr lang="en-US" sz="2800" dirty="0" smtClean="0"/>
              <a:t>lakes. </a:t>
            </a:r>
            <a:r>
              <a:rPr lang="en-US" sz="2800" dirty="0" smtClean="0"/>
              <a:t>In Hungary lies </a:t>
            </a:r>
            <a:r>
              <a:rPr lang="en-US" sz="2800" b="1" dirty="0" smtClean="0">
                <a:solidFill>
                  <a:srgbClr val="FF0000"/>
                </a:solidFill>
              </a:rPr>
              <a:t>Lake </a:t>
            </a:r>
            <a:r>
              <a:rPr lang="en-US" sz="2800" b="1" dirty="0" smtClean="0">
                <a:solidFill>
                  <a:srgbClr val="FF0000"/>
                </a:solidFill>
              </a:rPr>
              <a:t>Balaton</a:t>
            </a:r>
            <a:r>
              <a:rPr lang="en-US" sz="2800" dirty="0" smtClean="0"/>
              <a:t>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euriv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774865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Capitals on the Rivers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(1)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4876800" y="32004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/>
              <a:t>Paris</a:t>
            </a:r>
            <a:r>
              <a:rPr lang="en-US" sz="2000" dirty="0"/>
              <a:t>, right bank of the Seine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990600" y="3246438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London on the Thames</a:t>
            </a:r>
          </a:p>
        </p:txBody>
      </p:sp>
      <p:pic>
        <p:nvPicPr>
          <p:cNvPr id="245765" name="Picture 5" descr="London England photos pictures - Houses of Parliament - Palace of Westminster - Thames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l="1862" t="3526" r="6447" b="10165"/>
          <a:stretch>
            <a:fillRect/>
          </a:stretch>
        </p:blipFill>
        <p:spPr bwMode="auto">
          <a:xfrm>
            <a:off x="990600" y="1066800"/>
            <a:ext cx="3429000" cy="217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766" name="Picture 6" descr="Antiquarian booksellers on the banks of the Seine. Paris, France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 l="4167" t="5217" r="2777" b="5217"/>
          <a:stretch>
            <a:fillRect/>
          </a:stretch>
        </p:blipFill>
        <p:spPr bwMode="auto">
          <a:xfrm>
            <a:off x="4953000" y="1066800"/>
            <a:ext cx="3276600" cy="2151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767" name="Picture 7" descr="Prague Castle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 l="13333" r="17334"/>
          <a:stretch>
            <a:fillRect/>
          </a:stretch>
        </p:blipFill>
        <p:spPr bwMode="auto">
          <a:xfrm>
            <a:off x="990600" y="3836988"/>
            <a:ext cx="3429000" cy="218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914400" y="6019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Prague on the Vltava</a:t>
            </a:r>
          </a:p>
        </p:txBody>
      </p:sp>
      <p:pic>
        <p:nvPicPr>
          <p:cNvPr id="245769" name="Picture 9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/>
          <a:stretch>
            <a:fillRect/>
          </a:stretch>
        </p:blipFill>
        <p:spPr bwMode="auto">
          <a:xfrm>
            <a:off x="4953000" y="3835400"/>
            <a:ext cx="3276600" cy="218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4800600" y="6019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Budapest on the Danube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/>
      <p:bldP spid="245764" grpId="0"/>
      <p:bldP spid="245768" grpId="0"/>
      <p:bldP spid="2457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Capitals on the Rivers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(2)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724400" y="32607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Berlin on the Spree</a:t>
            </a: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838200" y="3246438"/>
            <a:ext cx="373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Moscow on the Moscow </a:t>
            </a:r>
            <a:r>
              <a:rPr lang="en-US" sz="2000" dirty="0" smtClean="0"/>
              <a:t>River	</a:t>
            </a:r>
            <a:endParaRPr lang="en-US" sz="2000" dirty="0"/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914400" y="6019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 on the Tiber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4800600" y="6019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Vienna on the Danube</a:t>
            </a:r>
          </a:p>
        </p:txBody>
      </p:sp>
      <p:pic>
        <p:nvPicPr>
          <p:cNvPr id="246791" name="Picture 7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990600" y="1066800"/>
            <a:ext cx="3429000" cy="220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6792" name="Picture 8" descr="Oberbaumbruecke view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10001"/>
          <a:stretch>
            <a:fillRect/>
          </a:stretch>
        </p:blipFill>
        <p:spPr bwMode="auto">
          <a:xfrm>
            <a:off x="4953000" y="1081088"/>
            <a:ext cx="3352800" cy="219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6793" name="Picture 9" descr="Budapest's riverfront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 l="2380" t="3458" r="4762" b="6628"/>
          <a:stretch>
            <a:fillRect/>
          </a:stretch>
        </p:blipFill>
        <p:spPr bwMode="auto">
          <a:xfrm>
            <a:off x="4953000" y="3810000"/>
            <a:ext cx="3276600" cy="218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6794" name="Picture 10" descr="[Foto #087]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</a:blip>
          <a:srcRect/>
          <a:stretch>
            <a:fillRect/>
          </a:stretch>
        </p:blipFill>
        <p:spPr bwMode="auto">
          <a:xfrm>
            <a:off x="990600" y="3784600"/>
            <a:ext cx="342900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20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10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10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/>
      <p:bldP spid="246788" grpId="0"/>
      <p:bldP spid="246789" grpId="0"/>
      <p:bldP spid="2467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commons/4/47/White_Sea_Canal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685801"/>
            <a:ext cx="3746412" cy="321442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81000" y="4038600"/>
            <a:ext cx="3493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 White Sea – Baltic Sea Canal </a:t>
            </a:r>
            <a:endParaRPr lang="it-IT" dirty="0"/>
          </a:p>
        </p:txBody>
      </p:sp>
      <p:pic>
        <p:nvPicPr>
          <p:cNvPr id="13314" name="Picture 2" descr="http://www.worldatlas.com/webimage/countrys/europe/finewz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81400"/>
            <a:ext cx="2995748" cy="32766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162800" y="6248400"/>
            <a:ext cx="182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Lakes</a:t>
            </a:r>
            <a:r>
              <a:rPr lang="it-IT" dirty="0" smtClean="0"/>
              <a:t> in Finland</a:t>
            </a:r>
            <a:endParaRPr lang="it-IT" dirty="0"/>
          </a:p>
        </p:txBody>
      </p:sp>
      <p:pic>
        <p:nvPicPr>
          <p:cNvPr id="13316" name="Picture 4" descr="http://1.bp.blogspot.com/-ti_XXMUIzb0/Te1kyfK76yI/AAAAAAAAAB4/FMEVweqCVPo/s1600/switzerland-mountains-lakes-and-rivers-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762000"/>
            <a:ext cx="3989103" cy="26670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7466734" y="3505200"/>
            <a:ext cx="135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Lakes in </a:t>
            </a:r>
          </a:p>
          <a:p>
            <a:pPr algn="ctr"/>
            <a:r>
              <a:rPr lang="en-US" dirty="0" smtClean="0"/>
              <a:t>Switzerland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52400" y="1563688"/>
            <a:ext cx="8839200" cy="4532312"/>
            <a:chOff x="96" y="985"/>
            <a:chExt cx="5568" cy="2855"/>
          </a:xfrm>
        </p:grpSpPr>
        <p:sp>
          <p:nvSpPr>
            <p:cNvPr id="337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985"/>
              <a:ext cx="5568" cy="2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auto">
            <a:xfrm>
              <a:off x="92" y="2415"/>
              <a:ext cx="5568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2" y="6"/>
                </a:cxn>
                <a:cxn ang="0">
                  <a:pos x="5568" y="6"/>
                </a:cxn>
                <a:cxn ang="0">
                  <a:pos x="556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6" y="2"/>
                </a:cxn>
              </a:cxnLst>
              <a:rect l="0" t="0" r="r" b="b"/>
              <a:pathLst>
                <a:path w="5568" h="6">
                  <a:moveTo>
                    <a:pt x="6" y="2"/>
                  </a:moveTo>
                  <a:lnTo>
                    <a:pt x="2" y="6"/>
                  </a:lnTo>
                  <a:lnTo>
                    <a:pt x="5568" y="6"/>
                  </a:lnTo>
                  <a:lnTo>
                    <a:pt x="556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auto">
            <a:xfrm>
              <a:off x="92" y="2417"/>
              <a:ext cx="6" cy="565"/>
            </a:xfrm>
            <a:custGeom>
              <a:avLst/>
              <a:gdLst/>
              <a:ahLst/>
              <a:cxnLst>
                <a:cxn ang="0">
                  <a:pos x="2" y="565"/>
                </a:cxn>
                <a:cxn ang="0">
                  <a:pos x="6" y="56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565"/>
                </a:cxn>
                <a:cxn ang="0">
                  <a:pos x="2" y="565"/>
                </a:cxn>
              </a:cxnLst>
              <a:rect l="0" t="0" r="r" b="b"/>
              <a:pathLst>
                <a:path w="6" h="565">
                  <a:moveTo>
                    <a:pt x="2" y="565"/>
                  </a:moveTo>
                  <a:lnTo>
                    <a:pt x="6" y="56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65"/>
                  </a:lnTo>
                  <a:lnTo>
                    <a:pt x="2" y="56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auto">
            <a:xfrm>
              <a:off x="1474" y="991"/>
              <a:ext cx="5" cy="1426"/>
            </a:xfrm>
            <a:custGeom>
              <a:avLst/>
              <a:gdLst/>
              <a:ahLst/>
              <a:cxnLst>
                <a:cxn ang="0">
                  <a:pos x="5" y="1426"/>
                </a:cxn>
                <a:cxn ang="0">
                  <a:pos x="5" y="1426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426"/>
                </a:cxn>
                <a:cxn ang="0">
                  <a:pos x="0" y="1426"/>
                </a:cxn>
                <a:cxn ang="0">
                  <a:pos x="5" y="1426"/>
                </a:cxn>
              </a:cxnLst>
              <a:rect l="0" t="0" r="r" b="b"/>
              <a:pathLst>
                <a:path w="5" h="1426">
                  <a:moveTo>
                    <a:pt x="5" y="1426"/>
                  </a:moveTo>
                  <a:lnTo>
                    <a:pt x="5" y="142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426"/>
                  </a:lnTo>
                  <a:lnTo>
                    <a:pt x="0" y="1426"/>
                  </a:lnTo>
                  <a:lnTo>
                    <a:pt x="5" y="142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auto">
            <a:xfrm>
              <a:off x="1474" y="2417"/>
              <a:ext cx="5" cy="567"/>
            </a:xfrm>
            <a:custGeom>
              <a:avLst/>
              <a:gdLst/>
              <a:ahLst/>
              <a:cxnLst>
                <a:cxn ang="0">
                  <a:pos x="5" y="565"/>
                </a:cxn>
                <a:cxn ang="0">
                  <a:pos x="5" y="56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565"/>
                </a:cxn>
                <a:cxn ang="0">
                  <a:pos x="0" y="567"/>
                </a:cxn>
                <a:cxn ang="0">
                  <a:pos x="0" y="565"/>
                </a:cxn>
                <a:cxn ang="0">
                  <a:pos x="0" y="565"/>
                </a:cxn>
                <a:cxn ang="0">
                  <a:pos x="0" y="567"/>
                </a:cxn>
                <a:cxn ang="0">
                  <a:pos x="5" y="565"/>
                </a:cxn>
              </a:cxnLst>
              <a:rect l="0" t="0" r="r" b="b"/>
              <a:pathLst>
                <a:path w="5" h="567">
                  <a:moveTo>
                    <a:pt x="5" y="565"/>
                  </a:moveTo>
                  <a:lnTo>
                    <a:pt x="5" y="56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65"/>
                  </a:lnTo>
                  <a:lnTo>
                    <a:pt x="0" y="567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0" y="567"/>
                  </a:lnTo>
                  <a:lnTo>
                    <a:pt x="5" y="56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auto">
            <a:xfrm>
              <a:off x="1474" y="2982"/>
              <a:ext cx="159" cy="497"/>
            </a:xfrm>
            <a:custGeom>
              <a:avLst/>
              <a:gdLst/>
              <a:ahLst/>
              <a:cxnLst>
                <a:cxn ang="0">
                  <a:pos x="159" y="495"/>
                </a:cxn>
                <a:cxn ang="0">
                  <a:pos x="159" y="495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154" y="497"/>
                </a:cxn>
                <a:cxn ang="0">
                  <a:pos x="156" y="497"/>
                </a:cxn>
                <a:cxn ang="0">
                  <a:pos x="154" y="497"/>
                </a:cxn>
                <a:cxn ang="0">
                  <a:pos x="154" y="497"/>
                </a:cxn>
                <a:cxn ang="0">
                  <a:pos x="156" y="497"/>
                </a:cxn>
                <a:cxn ang="0">
                  <a:pos x="159" y="495"/>
                </a:cxn>
              </a:cxnLst>
              <a:rect l="0" t="0" r="r" b="b"/>
              <a:pathLst>
                <a:path w="159" h="497">
                  <a:moveTo>
                    <a:pt x="159" y="495"/>
                  </a:moveTo>
                  <a:lnTo>
                    <a:pt x="159" y="495"/>
                  </a:lnTo>
                  <a:lnTo>
                    <a:pt x="5" y="0"/>
                  </a:lnTo>
                  <a:lnTo>
                    <a:pt x="0" y="2"/>
                  </a:lnTo>
                  <a:lnTo>
                    <a:pt x="154" y="497"/>
                  </a:lnTo>
                  <a:lnTo>
                    <a:pt x="156" y="497"/>
                  </a:lnTo>
                  <a:lnTo>
                    <a:pt x="154" y="497"/>
                  </a:lnTo>
                  <a:lnTo>
                    <a:pt x="154" y="497"/>
                  </a:lnTo>
                  <a:lnTo>
                    <a:pt x="156" y="497"/>
                  </a:lnTo>
                  <a:lnTo>
                    <a:pt x="159" y="49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auto">
            <a:xfrm>
              <a:off x="1630" y="3477"/>
              <a:ext cx="71" cy="150"/>
            </a:xfrm>
            <a:custGeom>
              <a:avLst/>
              <a:gdLst/>
              <a:ahLst/>
              <a:cxnLst>
                <a:cxn ang="0">
                  <a:pos x="69" y="148"/>
                </a:cxn>
                <a:cxn ang="0">
                  <a:pos x="71" y="147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66" y="150"/>
                </a:cxn>
                <a:cxn ang="0">
                  <a:pos x="69" y="148"/>
                </a:cxn>
              </a:cxnLst>
              <a:rect l="0" t="0" r="r" b="b"/>
              <a:pathLst>
                <a:path w="71" h="150">
                  <a:moveTo>
                    <a:pt x="69" y="148"/>
                  </a:moveTo>
                  <a:lnTo>
                    <a:pt x="71" y="147"/>
                  </a:lnTo>
                  <a:lnTo>
                    <a:pt x="3" y="0"/>
                  </a:lnTo>
                  <a:lnTo>
                    <a:pt x="0" y="2"/>
                  </a:lnTo>
                  <a:lnTo>
                    <a:pt x="66" y="150"/>
                  </a:lnTo>
                  <a:lnTo>
                    <a:pt x="69" y="14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auto">
            <a:xfrm>
              <a:off x="501" y="1355"/>
              <a:ext cx="1584" cy="6"/>
            </a:xfrm>
            <a:custGeom>
              <a:avLst/>
              <a:gdLst/>
              <a:ahLst/>
              <a:cxnLst>
                <a:cxn ang="0">
                  <a:pos x="1584" y="2"/>
                </a:cxn>
                <a:cxn ang="0">
                  <a:pos x="1584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584" y="6"/>
                </a:cxn>
                <a:cxn ang="0">
                  <a:pos x="1584" y="2"/>
                </a:cxn>
              </a:cxnLst>
              <a:rect l="0" t="0" r="r" b="b"/>
              <a:pathLst>
                <a:path w="1584" h="6">
                  <a:moveTo>
                    <a:pt x="1584" y="2"/>
                  </a:moveTo>
                  <a:lnTo>
                    <a:pt x="158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84" y="6"/>
                  </a:lnTo>
                  <a:lnTo>
                    <a:pt x="1584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auto">
            <a:xfrm>
              <a:off x="2861" y="1355"/>
              <a:ext cx="2159" cy="6"/>
            </a:xfrm>
            <a:custGeom>
              <a:avLst/>
              <a:gdLst/>
              <a:ahLst/>
              <a:cxnLst>
                <a:cxn ang="0">
                  <a:pos x="2159" y="0"/>
                </a:cxn>
                <a:cxn ang="0">
                  <a:pos x="215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157" y="6"/>
                </a:cxn>
                <a:cxn ang="0">
                  <a:pos x="2155" y="4"/>
                </a:cxn>
                <a:cxn ang="0">
                  <a:pos x="2159" y="0"/>
                </a:cxn>
                <a:cxn ang="0">
                  <a:pos x="2159" y="0"/>
                </a:cxn>
                <a:cxn ang="0">
                  <a:pos x="2157" y="0"/>
                </a:cxn>
                <a:cxn ang="0">
                  <a:pos x="2159" y="0"/>
                </a:cxn>
              </a:cxnLst>
              <a:rect l="0" t="0" r="r" b="b"/>
              <a:pathLst>
                <a:path w="2159" h="6">
                  <a:moveTo>
                    <a:pt x="2159" y="0"/>
                  </a:moveTo>
                  <a:lnTo>
                    <a:pt x="215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157" y="6"/>
                  </a:lnTo>
                  <a:lnTo>
                    <a:pt x="2155" y="4"/>
                  </a:lnTo>
                  <a:lnTo>
                    <a:pt x="2159" y="0"/>
                  </a:lnTo>
                  <a:lnTo>
                    <a:pt x="2159" y="0"/>
                  </a:lnTo>
                  <a:lnTo>
                    <a:pt x="2157" y="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auto">
            <a:xfrm>
              <a:off x="5016" y="1355"/>
              <a:ext cx="468" cy="501"/>
            </a:xfrm>
            <a:custGeom>
              <a:avLst/>
              <a:gdLst/>
              <a:ahLst/>
              <a:cxnLst>
                <a:cxn ang="0">
                  <a:pos x="466" y="499"/>
                </a:cxn>
                <a:cxn ang="0">
                  <a:pos x="468" y="497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65" y="501"/>
                </a:cxn>
                <a:cxn ang="0">
                  <a:pos x="466" y="499"/>
                </a:cxn>
              </a:cxnLst>
              <a:rect l="0" t="0" r="r" b="b"/>
              <a:pathLst>
                <a:path w="468" h="501">
                  <a:moveTo>
                    <a:pt x="466" y="499"/>
                  </a:moveTo>
                  <a:lnTo>
                    <a:pt x="468" y="497"/>
                  </a:lnTo>
                  <a:lnTo>
                    <a:pt x="4" y="0"/>
                  </a:lnTo>
                  <a:lnTo>
                    <a:pt x="0" y="4"/>
                  </a:lnTo>
                  <a:lnTo>
                    <a:pt x="465" y="501"/>
                  </a:lnTo>
                  <a:lnTo>
                    <a:pt x="466" y="49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5" name="Freeform 13"/>
            <p:cNvSpPr>
              <a:spLocks/>
            </p:cNvSpPr>
            <p:nvPr/>
          </p:nvSpPr>
          <p:spPr bwMode="auto">
            <a:xfrm>
              <a:off x="3356" y="2982"/>
              <a:ext cx="6" cy="6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43"/>
                </a:cxn>
                <a:cxn ang="0">
                  <a:pos x="6" y="643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 h="643">
                  <a:moveTo>
                    <a:pt x="0" y="0"/>
                  </a:moveTo>
                  <a:lnTo>
                    <a:pt x="0" y="0"/>
                  </a:lnTo>
                  <a:lnTo>
                    <a:pt x="0" y="643"/>
                  </a:lnTo>
                  <a:lnTo>
                    <a:pt x="6" y="643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auto">
            <a:xfrm>
              <a:off x="3356" y="2417"/>
              <a:ext cx="6" cy="5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65"/>
                </a:cxn>
                <a:cxn ang="0">
                  <a:pos x="6" y="565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 h="565">
                  <a:moveTo>
                    <a:pt x="0" y="0"/>
                  </a:moveTo>
                  <a:lnTo>
                    <a:pt x="0" y="0"/>
                  </a:lnTo>
                  <a:lnTo>
                    <a:pt x="0" y="565"/>
                  </a:lnTo>
                  <a:lnTo>
                    <a:pt x="6" y="565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auto">
            <a:xfrm>
              <a:off x="3356" y="1852"/>
              <a:ext cx="6" cy="5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565"/>
                </a:cxn>
                <a:cxn ang="0">
                  <a:pos x="6" y="565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565">
                  <a:moveTo>
                    <a:pt x="0" y="0"/>
                  </a:moveTo>
                  <a:lnTo>
                    <a:pt x="0" y="2"/>
                  </a:lnTo>
                  <a:lnTo>
                    <a:pt x="0" y="565"/>
                  </a:lnTo>
                  <a:lnTo>
                    <a:pt x="6" y="565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auto">
            <a:xfrm>
              <a:off x="3356" y="1357"/>
              <a:ext cx="163" cy="497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8" y="0"/>
                </a:cxn>
                <a:cxn ang="0">
                  <a:pos x="0" y="495"/>
                </a:cxn>
                <a:cxn ang="0">
                  <a:pos x="6" y="497"/>
                </a:cxn>
                <a:cxn ang="0">
                  <a:pos x="163" y="2"/>
                </a:cxn>
                <a:cxn ang="0">
                  <a:pos x="163" y="2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3" h="497">
                  <a:moveTo>
                    <a:pt x="158" y="0"/>
                  </a:moveTo>
                  <a:lnTo>
                    <a:pt x="158" y="0"/>
                  </a:lnTo>
                  <a:lnTo>
                    <a:pt x="0" y="495"/>
                  </a:lnTo>
                  <a:lnTo>
                    <a:pt x="6" y="497"/>
                  </a:lnTo>
                  <a:lnTo>
                    <a:pt x="163" y="2"/>
                  </a:lnTo>
                  <a:lnTo>
                    <a:pt x="163" y="2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auto">
            <a:xfrm>
              <a:off x="3514" y="985"/>
              <a:ext cx="145" cy="374"/>
            </a:xfrm>
            <a:custGeom>
              <a:avLst/>
              <a:gdLst/>
              <a:ahLst/>
              <a:cxnLst>
                <a:cxn ang="0">
                  <a:pos x="141" y="2"/>
                </a:cxn>
                <a:cxn ang="0">
                  <a:pos x="139" y="0"/>
                </a:cxn>
                <a:cxn ang="0">
                  <a:pos x="0" y="372"/>
                </a:cxn>
                <a:cxn ang="0">
                  <a:pos x="5" y="374"/>
                </a:cxn>
                <a:cxn ang="0">
                  <a:pos x="145" y="2"/>
                </a:cxn>
                <a:cxn ang="0">
                  <a:pos x="141" y="2"/>
                </a:cxn>
              </a:cxnLst>
              <a:rect l="0" t="0" r="r" b="b"/>
              <a:pathLst>
                <a:path w="145" h="374">
                  <a:moveTo>
                    <a:pt x="141" y="2"/>
                  </a:moveTo>
                  <a:lnTo>
                    <a:pt x="139" y="0"/>
                  </a:lnTo>
                  <a:lnTo>
                    <a:pt x="0" y="372"/>
                  </a:lnTo>
                  <a:lnTo>
                    <a:pt x="5" y="374"/>
                  </a:lnTo>
                  <a:lnTo>
                    <a:pt x="145" y="2"/>
                  </a:lnTo>
                  <a:lnTo>
                    <a:pt x="141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auto">
            <a:xfrm>
              <a:off x="3628" y="2982"/>
              <a:ext cx="163" cy="510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57" y="0"/>
                </a:cxn>
                <a:cxn ang="0">
                  <a:pos x="0" y="508"/>
                </a:cxn>
                <a:cxn ang="0">
                  <a:pos x="5" y="510"/>
                </a:cxn>
                <a:cxn ang="0">
                  <a:pos x="163" y="2"/>
                </a:cxn>
                <a:cxn ang="0">
                  <a:pos x="163" y="0"/>
                </a:cxn>
                <a:cxn ang="0">
                  <a:pos x="163" y="2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57" y="0"/>
                </a:cxn>
              </a:cxnLst>
              <a:rect l="0" t="0" r="r" b="b"/>
              <a:pathLst>
                <a:path w="163" h="510">
                  <a:moveTo>
                    <a:pt x="157" y="0"/>
                  </a:moveTo>
                  <a:lnTo>
                    <a:pt x="157" y="0"/>
                  </a:lnTo>
                  <a:lnTo>
                    <a:pt x="0" y="508"/>
                  </a:lnTo>
                  <a:lnTo>
                    <a:pt x="5" y="510"/>
                  </a:lnTo>
                  <a:lnTo>
                    <a:pt x="163" y="2"/>
                  </a:lnTo>
                  <a:lnTo>
                    <a:pt x="163" y="0"/>
                  </a:lnTo>
                  <a:lnTo>
                    <a:pt x="163" y="2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auto">
            <a:xfrm>
              <a:off x="3785" y="2417"/>
              <a:ext cx="28" cy="56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0" y="565"/>
                </a:cxn>
                <a:cxn ang="0">
                  <a:pos x="6" y="565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2" y="0"/>
                </a:cxn>
              </a:cxnLst>
              <a:rect l="0" t="0" r="r" b="b"/>
              <a:pathLst>
                <a:path w="28" h="565">
                  <a:moveTo>
                    <a:pt x="22" y="0"/>
                  </a:moveTo>
                  <a:lnTo>
                    <a:pt x="22" y="0"/>
                  </a:lnTo>
                  <a:lnTo>
                    <a:pt x="0" y="565"/>
                  </a:lnTo>
                  <a:lnTo>
                    <a:pt x="6" y="565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auto">
            <a:xfrm>
              <a:off x="3807" y="985"/>
              <a:ext cx="6" cy="14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1432"/>
                </a:cxn>
                <a:cxn ang="0">
                  <a:pos x="6" y="1432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6" h="1432">
                  <a:moveTo>
                    <a:pt x="4" y="0"/>
                  </a:moveTo>
                  <a:lnTo>
                    <a:pt x="0" y="0"/>
                  </a:lnTo>
                  <a:lnTo>
                    <a:pt x="0" y="1432"/>
                  </a:lnTo>
                  <a:lnTo>
                    <a:pt x="6" y="143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auto">
            <a:xfrm>
              <a:off x="4193" y="1368"/>
              <a:ext cx="82" cy="108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77" y="1089"/>
                </a:cxn>
                <a:cxn ang="0">
                  <a:pos x="82" y="1089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r" b="b"/>
              <a:pathLst>
                <a:path w="82" h="1089">
                  <a:moveTo>
                    <a:pt x="0" y="2"/>
                  </a:moveTo>
                  <a:lnTo>
                    <a:pt x="0" y="0"/>
                  </a:lnTo>
                  <a:lnTo>
                    <a:pt x="77" y="1089"/>
                  </a:lnTo>
                  <a:lnTo>
                    <a:pt x="82" y="1089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auto">
            <a:xfrm>
              <a:off x="4044" y="981"/>
              <a:ext cx="154" cy="38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4"/>
                </a:cxn>
                <a:cxn ang="0">
                  <a:pos x="149" y="389"/>
                </a:cxn>
                <a:cxn ang="0">
                  <a:pos x="154" y="387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6"/>
                </a:cxn>
              </a:cxnLst>
              <a:rect l="0" t="0" r="r" b="b"/>
              <a:pathLst>
                <a:path w="154" h="389">
                  <a:moveTo>
                    <a:pt x="4" y="6"/>
                  </a:moveTo>
                  <a:lnTo>
                    <a:pt x="0" y="4"/>
                  </a:lnTo>
                  <a:lnTo>
                    <a:pt x="149" y="389"/>
                  </a:lnTo>
                  <a:lnTo>
                    <a:pt x="154" y="387"/>
                  </a:lnTo>
                  <a:lnTo>
                    <a:pt x="6" y="4"/>
                  </a:lnTo>
                  <a:lnTo>
                    <a:pt x="4" y="0"/>
                  </a:lnTo>
                  <a:lnTo>
                    <a:pt x="6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auto">
            <a:xfrm>
              <a:off x="3662" y="981"/>
              <a:ext cx="386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386" y="6"/>
                </a:cxn>
                <a:cxn ang="0">
                  <a:pos x="38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6"/>
                </a:cxn>
              </a:cxnLst>
              <a:rect l="0" t="0" r="r" b="b"/>
              <a:pathLst>
                <a:path w="386" h="6">
                  <a:moveTo>
                    <a:pt x="2" y="6"/>
                  </a:moveTo>
                  <a:lnTo>
                    <a:pt x="2" y="6"/>
                  </a:lnTo>
                  <a:lnTo>
                    <a:pt x="386" y="6"/>
                  </a:lnTo>
                  <a:lnTo>
                    <a:pt x="38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auto">
            <a:xfrm>
              <a:off x="3483" y="981"/>
              <a:ext cx="181" cy="41"/>
            </a:xfrm>
            <a:custGeom>
              <a:avLst/>
              <a:gdLst/>
              <a:ahLst/>
              <a:cxnLst>
                <a:cxn ang="0">
                  <a:pos x="1" y="41"/>
                </a:cxn>
                <a:cxn ang="0">
                  <a:pos x="0" y="41"/>
                </a:cxn>
                <a:cxn ang="0">
                  <a:pos x="181" y="6"/>
                </a:cxn>
                <a:cxn ang="0">
                  <a:pos x="179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" y="41"/>
                </a:cxn>
              </a:cxnLst>
              <a:rect l="0" t="0" r="r" b="b"/>
              <a:pathLst>
                <a:path w="181" h="41">
                  <a:moveTo>
                    <a:pt x="1" y="41"/>
                  </a:moveTo>
                  <a:lnTo>
                    <a:pt x="0" y="41"/>
                  </a:lnTo>
                  <a:lnTo>
                    <a:pt x="181" y="6"/>
                  </a:lnTo>
                  <a:lnTo>
                    <a:pt x="179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auto">
            <a:xfrm>
              <a:off x="3193" y="1016"/>
              <a:ext cx="291" cy="108"/>
            </a:xfrm>
            <a:custGeom>
              <a:avLst/>
              <a:gdLst/>
              <a:ahLst/>
              <a:cxnLst>
                <a:cxn ang="0">
                  <a:pos x="3" y="108"/>
                </a:cxn>
                <a:cxn ang="0">
                  <a:pos x="3" y="108"/>
                </a:cxn>
                <a:cxn ang="0">
                  <a:pos x="291" y="6"/>
                </a:cxn>
                <a:cxn ang="0">
                  <a:pos x="290" y="0"/>
                </a:cxn>
                <a:cxn ang="0">
                  <a:pos x="2" y="103"/>
                </a:cxn>
                <a:cxn ang="0">
                  <a:pos x="0" y="103"/>
                </a:cxn>
                <a:cxn ang="0">
                  <a:pos x="2" y="103"/>
                </a:cxn>
                <a:cxn ang="0">
                  <a:pos x="2" y="103"/>
                </a:cxn>
                <a:cxn ang="0">
                  <a:pos x="0" y="103"/>
                </a:cxn>
                <a:cxn ang="0">
                  <a:pos x="3" y="108"/>
                </a:cxn>
              </a:cxnLst>
              <a:rect l="0" t="0" r="r" b="b"/>
              <a:pathLst>
                <a:path w="291" h="108">
                  <a:moveTo>
                    <a:pt x="3" y="108"/>
                  </a:moveTo>
                  <a:lnTo>
                    <a:pt x="3" y="108"/>
                  </a:lnTo>
                  <a:lnTo>
                    <a:pt x="291" y="6"/>
                  </a:lnTo>
                  <a:lnTo>
                    <a:pt x="290" y="0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3" y="10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auto">
            <a:xfrm>
              <a:off x="2853" y="1119"/>
              <a:ext cx="343" cy="240"/>
            </a:xfrm>
            <a:custGeom>
              <a:avLst/>
              <a:gdLst/>
              <a:ahLst/>
              <a:cxnLst>
                <a:cxn ang="0">
                  <a:pos x="6" y="240"/>
                </a:cxn>
                <a:cxn ang="0">
                  <a:pos x="6" y="240"/>
                </a:cxn>
                <a:cxn ang="0">
                  <a:pos x="343" y="5"/>
                </a:cxn>
                <a:cxn ang="0">
                  <a:pos x="340" y="0"/>
                </a:cxn>
                <a:cxn ang="0">
                  <a:pos x="2" y="236"/>
                </a:cxn>
                <a:cxn ang="0">
                  <a:pos x="0" y="236"/>
                </a:cxn>
                <a:cxn ang="0">
                  <a:pos x="2" y="236"/>
                </a:cxn>
                <a:cxn ang="0">
                  <a:pos x="2" y="236"/>
                </a:cxn>
                <a:cxn ang="0">
                  <a:pos x="0" y="236"/>
                </a:cxn>
                <a:cxn ang="0">
                  <a:pos x="6" y="240"/>
                </a:cxn>
              </a:cxnLst>
              <a:rect l="0" t="0" r="r" b="b"/>
              <a:pathLst>
                <a:path w="343" h="240">
                  <a:moveTo>
                    <a:pt x="6" y="240"/>
                  </a:moveTo>
                  <a:lnTo>
                    <a:pt x="6" y="240"/>
                  </a:lnTo>
                  <a:lnTo>
                    <a:pt x="343" y="5"/>
                  </a:lnTo>
                  <a:lnTo>
                    <a:pt x="340" y="0"/>
                  </a:lnTo>
                  <a:lnTo>
                    <a:pt x="2" y="236"/>
                  </a:lnTo>
                  <a:lnTo>
                    <a:pt x="0" y="236"/>
                  </a:lnTo>
                  <a:lnTo>
                    <a:pt x="2" y="236"/>
                  </a:lnTo>
                  <a:lnTo>
                    <a:pt x="2" y="236"/>
                  </a:lnTo>
                  <a:lnTo>
                    <a:pt x="0" y="236"/>
                  </a:lnTo>
                  <a:lnTo>
                    <a:pt x="6" y="24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auto">
            <a:xfrm>
              <a:off x="2510" y="1355"/>
              <a:ext cx="349" cy="501"/>
            </a:xfrm>
            <a:custGeom>
              <a:avLst/>
              <a:gdLst/>
              <a:ahLst/>
              <a:cxnLst>
                <a:cxn ang="0">
                  <a:pos x="4" y="501"/>
                </a:cxn>
                <a:cxn ang="0">
                  <a:pos x="4" y="501"/>
                </a:cxn>
                <a:cxn ang="0">
                  <a:pos x="349" y="4"/>
                </a:cxn>
                <a:cxn ang="0">
                  <a:pos x="343" y="0"/>
                </a:cxn>
                <a:cxn ang="0">
                  <a:pos x="0" y="497"/>
                </a:cxn>
                <a:cxn ang="0">
                  <a:pos x="0" y="497"/>
                </a:cxn>
                <a:cxn ang="0">
                  <a:pos x="0" y="497"/>
                </a:cxn>
                <a:cxn ang="0">
                  <a:pos x="0" y="497"/>
                </a:cxn>
                <a:cxn ang="0">
                  <a:pos x="0" y="497"/>
                </a:cxn>
                <a:cxn ang="0">
                  <a:pos x="4" y="501"/>
                </a:cxn>
              </a:cxnLst>
              <a:rect l="0" t="0" r="r" b="b"/>
              <a:pathLst>
                <a:path w="349" h="501">
                  <a:moveTo>
                    <a:pt x="4" y="501"/>
                  </a:moveTo>
                  <a:lnTo>
                    <a:pt x="4" y="501"/>
                  </a:lnTo>
                  <a:lnTo>
                    <a:pt x="349" y="4"/>
                  </a:lnTo>
                  <a:lnTo>
                    <a:pt x="343" y="0"/>
                  </a:lnTo>
                  <a:lnTo>
                    <a:pt x="0" y="497"/>
                  </a:lnTo>
                  <a:lnTo>
                    <a:pt x="0" y="497"/>
                  </a:lnTo>
                  <a:lnTo>
                    <a:pt x="0" y="497"/>
                  </a:lnTo>
                  <a:lnTo>
                    <a:pt x="0" y="497"/>
                  </a:lnTo>
                  <a:lnTo>
                    <a:pt x="0" y="497"/>
                  </a:lnTo>
                  <a:lnTo>
                    <a:pt x="4" y="50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0" name="Freeform 28"/>
            <p:cNvSpPr>
              <a:spLocks/>
            </p:cNvSpPr>
            <p:nvPr/>
          </p:nvSpPr>
          <p:spPr bwMode="auto">
            <a:xfrm>
              <a:off x="2386" y="1852"/>
              <a:ext cx="128" cy="314"/>
            </a:xfrm>
            <a:custGeom>
              <a:avLst/>
              <a:gdLst/>
              <a:ahLst/>
              <a:cxnLst>
                <a:cxn ang="0">
                  <a:pos x="5" y="312"/>
                </a:cxn>
                <a:cxn ang="0">
                  <a:pos x="5" y="314"/>
                </a:cxn>
                <a:cxn ang="0">
                  <a:pos x="128" y="4"/>
                </a:cxn>
                <a:cxn ang="0">
                  <a:pos x="124" y="0"/>
                </a:cxn>
                <a:cxn ang="0">
                  <a:pos x="0" y="310"/>
                </a:cxn>
                <a:cxn ang="0">
                  <a:pos x="0" y="312"/>
                </a:cxn>
                <a:cxn ang="0">
                  <a:pos x="0" y="310"/>
                </a:cxn>
                <a:cxn ang="0">
                  <a:pos x="0" y="312"/>
                </a:cxn>
                <a:cxn ang="0">
                  <a:pos x="0" y="312"/>
                </a:cxn>
                <a:cxn ang="0">
                  <a:pos x="5" y="312"/>
                </a:cxn>
              </a:cxnLst>
              <a:rect l="0" t="0" r="r" b="b"/>
              <a:pathLst>
                <a:path w="128" h="314">
                  <a:moveTo>
                    <a:pt x="5" y="312"/>
                  </a:moveTo>
                  <a:lnTo>
                    <a:pt x="5" y="314"/>
                  </a:lnTo>
                  <a:lnTo>
                    <a:pt x="128" y="4"/>
                  </a:lnTo>
                  <a:lnTo>
                    <a:pt x="124" y="0"/>
                  </a:lnTo>
                  <a:lnTo>
                    <a:pt x="0" y="310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5" y="31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1" name="Freeform 29"/>
            <p:cNvSpPr>
              <a:spLocks/>
            </p:cNvSpPr>
            <p:nvPr/>
          </p:nvSpPr>
          <p:spPr bwMode="auto">
            <a:xfrm>
              <a:off x="2386" y="2164"/>
              <a:ext cx="5" cy="820"/>
            </a:xfrm>
            <a:custGeom>
              <a:avLst/>
              <a:gdLst/>
              <a:ahLst/>
              <a:cxnLst>
                <a:cxn ang="0">
                  <a:pos x="5" y="820"/>
                </a:cxn>
                <a:cxn ang="0">
                  <a:pos x="5" y="818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818"/>
                </a:cxn>
                <a:cxn ang="0">
                  <a:pos x="0" y="818"/>
                </a:cxn>
                <a:cxn ang="0">
                  <a:pos x="5" y="820"/>
                </a:cxn>
                <a:cxn ang="0">
                  <a:pos x="5" y="818"/>
                </a:cxn>
                <a:cxn ang="0">
                  <a:pos x="5" y="818"/>
                </a:cxn>
                <a:cxn ang="0">
                  <a:pos x="5" y="820"/>
                </a:cxn>
              </a:cxnLst>
              <a:rect l="0" t="0" r="r" b="b"/>
              <a:pathLst>
                <a:path w="5" h="820">
                  <a:moveTo>
                    <a:pt x="5" y="820"/>
                  </a:moveTo>
                  <a:lnTo>
                    <a:pt x="5" y="818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5" y="820"/>
                  </a:lnTo>
                  <a:lnTo>
                    <a:pt x="5" y="818"/>
                  </a:lnTo>
                  <a:lnTo>
                    <a:pt x="5" y="818"/>
                  </a:lnTo>
                  <a:lnTo>
                    <a:pt x="5" y="82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2" name="Freeform 30"/>
            <p:cNvSpPr>
              <a:spLocks/>
            </p:cNvSpPr>
            <p:nvPr/>
          </p:nvSpPr>
          <p:spPr bwMode="auto">
            <a:xfrm>
              <a:off x="2255" y="2982"/>
              <a:ext cx="136" cy="497"/>
            </a:xfrm>
            <a:custGeom>
              <a:avLst/>
              <a:gdLst/>
              <a:ahLst/>
              <a:cxnLst>
                <a:cxn ang="0">
                  <a:pos x="6" y="497"/>
                </a:cxn>
                <a:cxn ang="0">
                  <a:pos x="6" y="497"/>
                </a:cxn>
                <a:cxn ang="0">
                  <a:pos x="136" y="2"/>
                </a:cxn>
                <a:cxn ang="0">
                  <a:pos x="131" y="0"/>
                </a:cxn>
                <a:cxn ang="0">
                  <a:pos x="0" y="495"/>
                </a:cxn>
                <a:cxn ang="0">
                  <a:pos x="0" y="495"/>
                </a:cxn>
                <a:cxn ang="0">
                  <a:pos x="6" y="497"/>
                </a:cxn>
                <a:cxn ang="0">
                  <a:pos x="6" y="497"/>
                </a:cxn>
                <a:cxn ang="0">
                  <a:pos x="6" y="497"/>
                </a:cxn>
                <a:cxn ang="0">
                  <a:pos x="6" y="497"/>
                </a:cxn>
              </a:cxnLst>
              <a:rect l="0" t="0" r="r" b="b"/>
              <a:pathLst>
                <a:path w="136" h="497">
                  <a:moveTo>
                    <a:pt x="6" y="497"/>
                  </a:moveTo>
                  <a:lnTo>
                    <a:pt x="6" y="497"/>
                  </a:lnTo>
                  <a:lnTo>
                    <a:pt x="136" y="2"/>
                  </a:lnTo>
                  <a:lnTo>
                    <a:pt x="131" y="0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6" y="497"/>
                  </a:lnTo>
                  <a:lnTo>
                    <a:pt x="6" y="497"/>
                  </a:lnTo>
                  <a:lnTo>
                    <a:pt x="6" y="497"/>
                  </a:lnTo>
                  <a:lnTo>
                    <a:pt x="6" y="49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3" name="Freeform 31"/>
            <p:cNvSpPr>
              <a:spLocks/>
            </p:cNvSpPr>
            <p:nvPr/>
          </p:nvSpPr>
          <p:spPr bwMode="auto">
            <a:xfrm>
              <a:off x="2125" y="3477"/>
              <a:ext cx="136" cy="257"/>
            </a:xfrm>
            <a:custGeom>
              <a:avLst/>
              <a:gdLst/>
              <a:ahLst/>
              <a:cxnLst>
                <a:cxn ang="0">
                  <a:pos x="4" y="255"/>
                </a:cxn>
                <a:cxn ang="0">
                  <a:pos x="6" y="257"/>
                </a:cxn>
                <a:cxn ang="0">
                  <a:pos x="136" y="2"/>
                </a:cxn>
                <a:cxn ang="0">
                  <a:pos x="130" y="0"/>
                </a:cxn>
                <a:cxn ang="0">
                  <a:pos x="0" y="255"/>
                </a:cxn>
                <a:cxn ang="0">
                  <a:pos x="4" y="255"/>
                </a:cxn>
              </a:cxnLst>
              <a:rect l="0" t="0" r="r" b="b"/>
              <a:pathLst>
                <a:path w="136" h="257">
                  <a:moveTo>
                    <a:pt x="4" y="255"/>
                  </a:moveTo>
                  <a:lnTo>
                    <a:pt x="6" y="257"/>
                  </a:lnTo>
                  <a:lnTo>
                    <a:pt x="136" y="2"/>
                  </a:lnTo>
                  <a:lnTo>
                    <a:pt x="130" y="0"/>
                  </a:lnTo>
                  <a:lnTo>
                    <a:pt x="0" y="255"/>
                  </a:lnTo>
                  <a:lnTo>
                    <a:pt x="4" y="25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4" name="Freeform 32"/>
            <p:cNvSpPr>
              <a:spLocks/>
            </p:cNvSpPr>
            <p:nvPr/>
          </p:nvSpPr>
          <p:spPr bwMode="auto">
            <a:xfrm>
              <a:off x="92" y="2980"/>
              <a:ext cx="120" cy="49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114" y="499"/>
                </a:cxn>
                <a:cxn ang="0">
                  <a:pos x="120" y="497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120" h="499">
                  <a:moveTo>
                    <a:pt x="2" y="0"/>
                  </a:moveTo>
                  <a:lnTo>
                    <a:pt x="0" y="4"/>
                  </a:lnTo>
                  <a:lnTo>
                    <a:pt x="114" y="499"/>
                  </a:lnTo>
                  <a:lnTo>
                    <a:pt x="120" y="497"/>
                  </a:lnTo>
                  <a:lnTo>
                    <a:pt x="6" y="2"/>
                  </a:ln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5" name="Freeform 33"/>
            <p:cNvSpPr>
              <a:spLocks/>
            </p:cNvSpPr>
            <p:nvPr/>
          </p:nvSpPr>
          <p:spPr bwMode="auto">
            <a:xfrm>
              <a:off x="94" y="2980"/>
              <a:ext cx="883" cy="6"/>
            </a:xfrm>
            <a:custGeom>
              <a:avLst/>
              <a:gdLst/>
              <a:ahLst/>
              <a:cxnLst>
                <a:cxn ang="0">
                  <a:pos x="883" y="2"/>
                </a:cxn>
                <a:cxn ang="0">
                  <a:pos x="883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883" y="6"/>
                </a:cxn>
                <a:cxn ang="0">
                  <a:pos x="883" y="2"/>
                </a:cxn>
              </a:cxnLst>
              <a:rect l="0" t="0" r="r" b="b"/>
              <a:pathLst>
                <a:path w="883" h="6">
                  <a:moveTo>
                    <a:pt x="883" y="2"/>
                  </a:moveTo>
                  <a:lnTo>
                    <a:pt x="88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883" y="6"/>
                  </a:lnTo>
                  <a:lnTo>
                    <a:pt x="883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6" name="Freeform 34"/>
            <p:cNvSpPr>
              <a:spLocks/>
            </p:cNvSpPr>
            <p:nvPr/>
          </p:nvSpPr>
          <p:spPr bwMode="auto">
            <a:xfrm>
              <a:off x="1083" y="2980"/>
              <a:ext cx="1726" cy="6"/>
            </a:xfrm>
            <a:custGeom>
              <a:avLst/>
              <a:gdLst/>
              <a:ahLst/>
              <a:cxnLst>
                <a:cxn ang="0">
                  <a:pos x="1726" y="2"/>
                </a:cxn>
                <a:cxn ang="0">
                  <a:pos x="172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726" y="6"/>
                </a:cxn>
                <a:cxn ang="0">
                  <a:pos x="1726" y="2"/>
                </a:cxn>
              </a:cxnLst>
              <a:rect l="0" t="0" r="r" b="b"/>
              <a:pathLst>
                <a:path w="1726" h="6">
                  <a:moveTo>
                    <a:pt x="1726" y="2"/>
                  </a:moveTo>
                  <a:lnTo>
                    <a:pt x="172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26" y="6"/>
                  </a:lnTo>
                  <a:lnTo>
                    <a:pt x="1726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7" name="Freeform 35"/>
            <p:cNvSpPr>
              <a:spLocks/>
            </p:cNvSpPr>
            <p:nvPr/>
          </p:nvSpPr>
          <p:spPr bwMode="auto">
            <a:xfrm>
              <a:off x="2905" y="2980"/>
              <a:ext cx="1295" cy="6"/>
            </a:xfrm>
            <a:custGeom>
              <a:avLst/>
              <a:gdLst/>
              <a:ahLst/>
              <a:cxnLst>
                <a:cxn ang="0">
                  <a:pos x="1295" y="2"/>
                </a:cxn>
                <a:cxn ang="0">
                  <a:pos x="1295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295" y="6"/>
                </a:cxn>
                <a:cxn ang="0">
                  <a:pos x="1295" y="2"/>
                </a:cxn>
              </a:cxnLst>
              <a:rect l="0" t="0" r="r" b="b"/>
              <a:pathLst>
                <a:path w="1295" h="6">
                  <a:moveTo>
                    <a:pt x="1295" y="2"/>
                  </a:moveTo>
                  <a:lnTo>
                    <a:pt x="129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95" y="6"/>
                  </a:lnTo>
                  <a:lnTo>
                    <a:pt x="1295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8" name="Freeform 36"/>
            <p:cNvSpPr>
              <a:spLocks/>
            </p:cNvSpPr>
            <p:nvPr/>
          </p:nvSpPr>
          <p:spPr bwMode="auto">
            <a:xfrm>
              <a:off x="4363" y="2980"/>
              <a:ext cx="1299" cy="6"/>
            </a:xfrm>
            <a:custGeom>
              <a:avLst/>
              <a:gdLst/>
              <a:ahLst/>
              <a:cxnLst>
                <a:cxn ang="0">
                  <a:pos x="1299" y="2"/>
                </a:cxn>
                <a:cxn ang="0">
                  <a:pos x="1299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299" y="6"/>
                </a:cxn>
                <a:cxn ang="0">
                  <a:pos x="1299" y="2"/>
                </a:cxn>
              </a:cxnLst>
              <a:rect l="0" t="0" r="r" b="b"/>
              <a:pathLst>
                <a:path w="1299" h="6">
                  <a:moveTo>
                    <a:pt x="1299" y="2"/>
                  </a:moveTo>
                  <a:lnTo>
                    <a:pt x="1299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99" y="6"/>
                  </a:lnTo>
                  <a:lnTo>
                    <a:pt x="1299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9" name="Freeform 37"/>
            <p:cNvSpPr>
              <a:spLocks/>
            </p:cNvSpPr>
            <p:nvPr/>
          </p:nvSpPr>
          <p:spPr bwMode="auto">
            <a:xfrm>
              <a:off x="92" y="1852"/>
              <a:ext cx="85" cy="567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79" y="2"/>
                </a:cxn>
                <a:cxn ang="0">
                  <a:pos x="0" y="565"/>
                </a:cxn>
                <a:cxn ang="0">
                  <a:pos x="6" y="567"/>
                </a:cxn>
                <a:cxn ang="0">
                  <a:pos x="85" y="2"/>
                </a:cxn>
                <a:cxn ang="0">
                  <a:pos x="85" y="4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9" y="2"/>
                </a:cxn>
                <a:cxn ang="0">
                  <a:pos x="79" y="0"/>
                </a:cxn>
              </a:cxnLst>
              <a:rect l="0" t="0" r="r" b="b"/>
              <a:pathLst>
                <a:path w="85" h="567">
                  <a:moveTo>
                    <a:pt x="79" y="0"/>
                  </a:moveTo>
                  <a:lnTo>
                    <a:pt x="79" y="2"/>
                  </a:lnTo>
                  <a:lnTo>
                    <a:pt x="0" y="565"/>
                  </a:lnTo>
                  <a:lnTo>
                    <a:pt x="6" y="567"/>
                  </a:lnTo>
                  <a:lnTo>
                    <a:pt x="85" y="2"/>
                  </a:lnTo>
                  <a:lnTo>
                    <a:pt x="85" y="4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30" name="Freeform 38"/>
            <p:cNvSpPr>
              <a:spLocks/>
            </p:cNvSpPr>
            <p:nvPr/>
          </p:nvSpPr>
          <p:spPr bwMode="auto">
            <a:xfrm>
              <a:off x="171" y="1355"/>
              <a:ext cx="332" cy="501"/>
            </a:xfrm>
            <a:custGeom>
              <a:avLst/>
              <a:gdLst/>
              <a:ahLst/>
              <a:cxnLst>
                <a:cxn ang="0">
                  <a:pos x="329" y="0"/>
                </a:cxn>
                <a:cxn ang="0">
                  <a:pos x="329" y="0"/>
                </a:cxn>
                <a:cxn ang="0">
                  <a:pos x="0" y="497"/>
                </a:cxn>
                <a:cxn ang="0">
                  <a:pos x="6" y="501"/>
                </a:cxn>
                <a:cxn ang="0">
                  <a:pos x="332" y="4"/>
                </a:cxn>
                <a:cxn ang="0">
                  <a:pos x="332" y="4"/>
                </a:cxn>
                <a:cxn ang="0">
                  <a:pos x="329" y="0"/>
                </a:cxn>
                <a:cxn ang="0">
                  <a:pos x="329" y="0"/>
                </a:cxn>
                <a:cxn ang="0">
                  <a:pos x="329" y="0"/>
                </a:cxn>
                <a:cxn ang="0">
                  <a:pos x="329" y="0"/>
                </a:cxn>
              </a:cxnLst>
              <a:rect l="0" t="0" r="r" b="b"/>
              <a:pathLst>
                <a:path w="332" h="501">
                  <a:moveTo>
                    <a:pt x="329" y="0"/>
                  </a:moveTo>
                  <a:lnTo>
                    <a:pt x="329" y="0"/>
                  </a:lnTo>
                  <a:lnTo>
                    <a:pt x="0" y="497"/>
                  </a:lnTo>
                  <a:lnTo>
                    <a:pt x="6" y="501"/>
                  </a:lnTo>
                  <a:lnTo>
                    <a:pt x="332" y="4"/>
                  </a:lnTo>
                  <a:lnTo>
                    <a:pt x="332" y="4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31" name="Freeform 39"/>
            <p:cNvSpPr>
              <a:spLocks/>
            </p:cNvSpPr>
            <p:nvPr/>
          </p:nvSpPr>
          <p:spPr bwMode="auto">
            <a:xfrm>
              <a:off x="500" y="1124"/>
              <a:ext cx="337" cy="235"/>
            </a:xfrm>
            <a:custGeom>
              <a:avLst/>
              <a:gdLst/>
              <a:ahLst/>
              <a:cxnLst>
                <a:cxn ang="0">
                  <a:pos x="335" y="2"/>
                </a:cxn>
                <a:cxn ang="0">
                  <a:pos x="334" y="0"/>
                </a:cxn>
                <a:cxn ang="0">
                  <a:pos x="0" y="231"/>
                </a:cxn>
                <a:cxn ang="0">
                  <a:pos x="3" y="235"/>
                </a:cxn>
                <a:cxn ang="0">
                  <a:pos x="337" y="4"/>
                </a:cxn>
                <a:cxn ang="0">
                  <a:pos x="335" y="2"/>
                </a:cxn>
              </a:cxnLst>
              <a:rect l="0" t="0" r="r" b="b"/>
              <a:pathLst>
                <a:path w="337" h="235">
                  <a:moveTo>
                    <a:pt x="335" y="2"/>
                  </a:moveTo>
                  <a:lnTo>
                    <a:pt x="334" y="0"/>
                  </a:lnTo>
                  <a:lnTo>
                    <a:pt x="0" y="231"/>
                  </a:lnTo>
                  <a:lnTo>
                    <a:pt x="3" y="235"/>
                  </a:lnTo>
                  <a:lnTo>
                    <a:pt x="337" y="4"/>
                  </a:lnTo>
                  <a:lnTo>
                    <a:pt x="335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32" name="Freeform 40"/>
            <p:cNvSpPr>
              <a:spLocks/>
            </p:cNvSpPr>
            <p:nvPr/>
          </p:nvSpPr>
          <p:spPr bwMode="auto">
            <a:xfrm>
              <a:off x="834" y="1013"/>
              <a:ext cx="354" cy="115"/>
            </a:xfrm>
            <a:custGeom>
              <a:avLst/>
              <a:gdLst/>
              <a:ahLst/>
              <a:cxnLst>
                <a:cxn ang="0">
                  <a:pos x="348" y="9"/>
                </a:cxn>
                <a:cxn ang="0">
                  <a:pos x="344" y="3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346" y="9"/>
                </a:cxn>
                <a:cxn ang="0">
                  <a:pos x="343" y="3"/>
                </a:cxn>
                <a:cxn ang="0">
                  <a:pos x="348" y="9"/>
                </a:cxn>
                <a:cxn ang="0">
                  <a:pos x="354" y="0"/>
                </a:cxn>
                <a:cxn ang="0">
                  <a:pos x="344" y="3"/>
                </a:cxn>
                <a:cxn ang="0">
                  <a:pos x="348" y="9"/>
                </a:cxn>
              </a:cxnLst>
              <a:rect l="0" t="0" r="r" b="b"/>
              <a:pathLst>
                <a:path w="354" h="115">
                  <a:moveTo>
                    <a:pt x="348" y="9"/>
                  </a:moveTo>
                  <a:lnTo>
                    <a:pt x="344" y="3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346" y="9"/>
                  </a:lnTo>
                  <a:lnTo>
                    <a:pt x="343" y="3"/>
                  </a:lnTo>
                  <a:lnTo>
                    <a:pt x="348" y="9"/>
                  </a:lnTo>
                  <a:lnTo>
                    <a:pt x="354" y="0"/>
                  </a:lnTo>
                  <a:lnTo>
                    <a:pt x="344" y="3"/>
                  </a:lnTo>
                  <a:lnTo>
                    <a:pt x="348" y="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33" name="Freeform 41"/>
            <p:cNvSpPr>
              <a:spLocks/>
            </p:cNvSpPr>
            <p:nvPr/>
          </p:nvSpPr>
          <p:spPr bwMode="auto">
            <a:xfrm>
              <a:off x="850" y="1016"/>
              <a:ext cx="332" cy="358"/>
            </a:xfrm>
            <a:custGeom>
              <a:avLst/>
              <a:gdLst/>
              <a:ahLst/>
              <a:cxnLst>
                <a:cxn ang="0">
                  <a:pos x="4" y="356"/>
                </a:cxn>
                <a:cxn ang="0">
                  <a:pos x="4" y="358"/>
                </a:cxn>
                <a:cxn ang="0">
                  <a:pos x="332" y="6"/>
                </a:cxn>
                <a:cxn ang="0">
                  <a:pos x="327" y="0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4" y="356"/>
                </a:cxn>
              </a:cxnLst>
              <a:rect l="0" t="0" r="r" b="b"/>
              <a:pathLst>
                <a:path w="332" h="358">
                  <a:moveTo>
                    <a:pt x="4" y="356"/>
                  </a:moveTo>
                  <a:lnTo>
                    <a:pt x="4" y="358"/>
                  </a:lnTo>
                  <a:lnTo>
                    <a:pt x="332" y="6"/>
                  </a:lnTo>
                  <a:lnTo>
                    <a:pt x="327" y="0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4" y="35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34" name="Freeform 42"/>
            <p:cNvSpPr>
              <a:spLocks/>
            </p:cNvSpPr>
            <p:nvPr/>
          </p:nvSpPr>
          <p:spPr bwMode="auto">
            <a:xfrm>
              <a:off x="612" y="1370"/>
              <a:ext cx="242" cy="486"/>
            </a:xfrm>
            <a:custGeom>
              <a:avLst/>
              <a:gdLst/>
              <a:ahLst/>
              <a:cxnLst>
                <a:cxn ang="0">
                  <a:pos x="5" y="484"/>
                </a:cxn>
                <a:cxn ang="0">
                  <a:pos x="5" y="486"/>
                </a:cxn>
                <a:cxn ang="0">
                  <a:pos x="242" y="2"/>
                </a:cxn>
                <a:cxn ang="0">
                  <a:pos x="238" y="0"/>
                </a:cxn>
                <a:cxn ang="0">
                  <a:pos x="1" y="482"/>
                </a:cxn>
                <a:cxn ang="0">
                  <a:pos x="0" y="484"/>
                </a:cxn>
                <a:cxn ang="0">
                  <a:pos x="1" y="482"/>
                </a:cxn>
                <a:cxn ang="0">
                  <a:pos x="0" y="482"/>
                </a:cxn>
                <a:cxn ang="0">
                  <a:pos x="0" y="484"/>
                </a:cxn>
                <a:cxn ang="0">
                  <a:pos x="5" y="484"/>
                </a:cxn>
              </a:cxnLst>
              <a:rect l="0" t="0" r="r" b="b"/>
              <a:pathLst>
                <a:path w="242" h="486">
                  <a:moveTo>
                    <a:pt x="5" y="484"/>
                  </a:moveTo>
                  <a:lnTo>
                    <a:pt x="5" y="486"/>
                  </a:lnTo>
                  <a:lnTo>
                    <a:pt x="242" y="2"/>
                  </a:lnTo>
                  <a:lnTo>
                    <a:pt x="238" y="0"/>
                  </a:lnTo>
                  <a:lnTo>
                    <a:pt x="1" y="482"/>
                  </a:lnTo>
                  <a:lnTo>
                    <a:pt x="0" y="484"/>
                  </a:lnTo>
                  <a:lnTo>
                    <a:pt x="1" y="482"/>
                  </a:lnTo>
                  <a:lnTo>
                    <a:pt x="0" y="482"/>
                  </a:lnTo>
                  <a:lnTo>
                    <a:pt x="0" y="484"/>
                  </a:lnTo>
                  <a:lnTo>
                    <a:pt x="5" y="48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35" name="Freeform 43"/>
            <p:cNvSpPr>
              <a:spLocks/>
            </p:cNvSpPr>
            <p:nvPr/>
          </p:nvSpPr>
          <p:spPr bwMode="auto">
            <a:xfrm>
              <a:off x="533" y="1854"/>
              <a:ext cx="84" cy="565"/>
            </a:xfrm>
            <a:custGeom>
              <a:avLst/>
              <a:gdLst/>
              <a:ahLst/>
              <a:cxnLst>
                <a:cxn ang="0">
                  <a:pos x="5" y="563"/>
                </a:cxn>
                <a:cxn ang="0">
                  <a:pos x="5" y="565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0" y="563"/>
                </a:cxn>
                <a:cxn ang="0">
                  <a:pos x="0" y="563"/>
                </a:cxn>
                <a:cxn ang="0">
                  <a:pos x="0" y="563"/>
                </a:cxn>
                <a:cxn ang="0">
                  <a:pos x="0" y="563"/>
                </a:cxn>
                <a:cxn ang="0">
                  <a:pos x="0" y="563"/>
                </a:cxn>
                <a:cxn ang="0">
                  <a:pos x="5" y="563"/>
                </a:cxn>
              </a:cxnLst>
              <a:rect l="0" t="0" r="r" b="b"/>
              <a:pathLst>
                <a:path w="84" h="565">
                  <a:moveTo>
                    <a:pt x="5" y="563"/>
                  </a:moveTo>
                  <a:lnTo>
                    <a:pt x="5" y="565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0" y="563"/>
                  </a:lnTo>
                  <a:lnTo>
                    <a:pt x="0" y="563"/>
                  </a:lnTo>
                  <a:lnTo>
                    <a:pt x="0" y="563"/>
                  </a:lnTo>
                  <a:lnTo>
                    <a:pt x="0" y="563"/>
                  </a:lnTo>
                  <a:lnTo>
                    <a:pt x="0" y="563"/>
                  </a:lnTo>
                  <a:lnTo>
                    <a:pt x="5" y="56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36" name="Freeform 44"/>
            <p:cNvSpPr>
              <a:spLocks/>
            </p:cNvSpPr>
            <p:nvPr/>
          </p:nvSpPr>
          <p:spPr bwMode="auto">
            <a:xfrm>
              <a:off x="533" y="2417"/>
              <a:ext cx="5" cy="565"/>
            </a:xfrm>
            <a:custGeom>
              <a:avLst/>
              <a:gdLst/>
              <a:ahLst/>
              <a:cxnLst>
                <a:cxn ang="0">
                  <a:pos x="5" y="565"/>
                </a:cxn>
                <a:cxn ang="0">
                  <a:pos x="5" y="56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565"/>
                </a:cxn>
                <a:cxn ang="0">
                  <a:pos x="0" y="565"/>
                </a:cxn>
                <a:cxn ang="0">
                  <a:pos x="5" y="565"/>
                </a:cxn>
              </a:cxnLst>
              <a:rect l="0" t="0" r="r" b="b"/>
              <a:pathLst>
                <a:path w="5" h="565">
                  <a:moveTo>
                    <a:pt x="5" y="565"/>
                  </a:moveTo>
                  <a:lnTo>
                    <a:pt x="5" y="56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5" y="56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37" name="Freeform 45"/>
            <p:cNvSpPr>
              <a:spLocks/>
            </p:cNvSpPr>
            <p:nvPr/>
          </p:nvSpPr>
          <p:spPr bwMode="auto">
            <a:xfrm>
              <a:off x="533" y="2982"/>
              <a:ext cx="5" cy="722"/>
            </a:xfrm>
            <a:custGeom>
              <a:avLst/>
              <a:gdLst/>
              <a:ahLst/>
              <a:cxnLst>
                <a:cxn ang="0">
                  <a:pos x="3" y="722"/>
                </a:cxn>
                <a:cxn ang="0">
                  <a:pos x="5" y="72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722"/>
                </a:cxn>
                <a:cxn ang="0">
                  <a:pos x="3" y="722"/>
                </a:cxn>
              </a:cxnLst>
              <a:rect l="0" t="0" r="r" b="b"/>
              <a:pathLst>
                <a:path w="5" h="722">
                  <a:moveTo>
                    <a:pt x="3" y="722"/>
                  </a:moveTo>
                  <a:lnTo>
                    <a:pt x="5" y="72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22"/>
                  </a:lnTo>
                  <a:lnTo>
                    <a:pt x="3" y="72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38" name="Freeform 46"/>
            <p:cNvSpPr>
              <a:spLocks/>
            </p:cNvSpPr>
            <p:nvPr/>
          </p:nvSpPr>
          <p:spPr bwMode="auto">
            <a:xfrm>
              <a:off x="5547" y="2982"/>
              <a:ext cx="119" cy="497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3" y="0"/>
                </a:cxn>
                <a:cxn ang="0">
                  <a:pos x="0" y="495"/>
                </a:cxn>
                <a:cxn ang="0">
                  <a:pos x="5" y="497"/>
                </a:cxn>
                <a:cxn ang="0">
                  <a:pos x="119" y="2"/>
                </a:cxn>
                <a:cxn ang="0">
                  <a:pos x="119" y="0"/>
                </a:cxn>
                <a:cxn ang="0">
                  <a:pos x="119" y="2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113" y="0"/>
                </a:cxn>
              </a:cxnLst>
              <a:rect l="0" t="0" r="r" b="b"/>
              <a:pathLst>
                <a:path w="119" h="497">
                  <a:moveTo>
                    <a:pt x="113" y="0"/>
                  </a:moveTo>
                  <a:lnTo>
                    <a:pt x="113" y="0"/>
                  </a:lnTo>
                  <a:lnTo>
                    <a:pt x="0" y="495"/>
                  </a:lnTo>
                  <a:lnTo>
                    <a:pt x="5" y="497"/>
                  </a:lnTo>
                  <a:lnTo>
                    <a:pt x="119" y="2"/>
                  </a:lnTo>
                  <a:lnTo>
                    <a:pt x="119" y="0"/>
                  </a:lnTo>
                  <a:lnTo>
                    <a:pt x="119" y="2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39" name="Freeform 47"/>
            <p:cNvSpPr>
              <a:spLocks/>
            </p:cNvSpPr>
            <p:nvPr/>
          </p:nvSpPr>
          <p:spPr bwMode="auto">
            <a:xfrm>
              <a:off x="5660" y="2428"/>
              <a:ext cx="6" cy="55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554"/>
                </a:cxn>
                <a:cxn ang="0">
                  <a:pos x="6" y="55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2"/>
                </a:cxn>
              </a:cxnLst>
              <a:rect l="0" t="0" r="r" b="b"/>
              <a:pathLst>
                <a:path w="6" h="554">
                  <a:moveTo>
                    <a:pt x="0" y="2"/>
                  </a:moveTo>
                  <a:lnTo>
                    <a:pt x="0" y="0"/>
                  </a:lnTo>
                  <a:lnTo>
                    <a:pt x="0" y="554"/>
                  </a:lnTo>
                  <a:lnTo>
                    <a:pt x="6" y="554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40" name="Freeform 48"/>
            <p:cNvSpPr>
              <a:spLocks/>
            </p:cNvSpPr>
            <p:nvPr/>
          </p:nvSpPr>
          <p:spPr bwMode="auto">
            <a:xfrm>
              <a:off x="5479" y="1850"/>
              <a:ext cx="187" cy="580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4"/>
                </a:cxn>
                <a:cxn ang="0">
                  <a:pos x="181" y="580"/>
                </a:cxn>
                <a:cxn ang="0">
                  <a:pos x="187" y="578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6"/>
                </a:cxn>
              </a:cxnLst>
              <a:rect l="0" t="0" r="r" b="b"/>
              <a:pathLst>
                <a:path w="187" h="580">
                  <a:moveTo>
                    <a:pt x="3" y="6"/>
                  </a:moveTo>
                  <a:lnTo>
                    <a:pt x="0" y="4"/>
                  </a:lnTo>
                  <a:lnTo>
                    <a:pt x="181" y="580"/>
                  </a:lnTo>
                  <a:lnTo>
                    <a:pt x="187" y="578"/>
                  </a:lnTo>
                  <a:lnTo>
                    <a:pt x="5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41" name="Freeform 49"/>
            <p:cNvSpPr>
              <a:spLocks/>
            </p:cNvSpPr>
            <p:nvPr/>
          </p:nvSpPr>
          <p:spPr bwMode="auto">
            <a:xfrm>
              <a:off x="2512" y="1850"/>
              <a:ext cx="2970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2970" y="6"/>
                </a:cxn>
                <a:cxn ang="0">
                  <a:pos x="2970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2970" h="6">
                  <a:moveTo>
                    <a:pt x="0" y="4"/>
                  </a:moveTo>
                  <a:lnTo>
                    <a:pt x="0" y="6"/>
                  </a:lnTo>
                  <a:lnTo>
                    <a:pt x="2970" y="6"/>
                  </a:lnTo>
                  <a:lnTo>
                    <a:pt x="2970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42" name="Freeform 50"/>
            <p:cNvSpPr>
              <a:spLocks/>
            </p:cNvSpPr>
            <p:nvPr/>
          </p:nvSpPr>
          <p:spPr bwMode="auto">
            <a:xfrm>
              <a:off x="175" y="1850"/>
              <a:ext cx="2139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2139" y="6"/>
                </a:cxn>
                <a:cxn ang="0">
                  <a:pos x="2139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2139" h="6">
                  <a:moveTo>
                    <a:pt x="0" y="4"/>
                  </a:moveTo>
                  <a:lnTo>
                    <a:pt x="0" y="6"/>
                  </a:lnTo>
                  <a:lnTo>
                    <a:pt x="2139" y="6"/>
                  </a:lnTo>
                  <a:lnTo>
                    <a:pt x="2139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43" name="Freeform 51"/>
            <p:cNvSpPr>
              <a:spLocks/>
            </p:cNvSpPr>
            <p:nvPr/>
          </p:nvSpPr>
          <p:spPr bwMode="auto">
            <a:xfrm>
              <a:off x="4627" y="1117"/>
              <a:ext cx="393" cy="242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389" y="242"/>
                </a:cxn>
                <a:cxn ang="0">
                  <a:pos x="393" y="238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6"/>
                </a:cxn>
              </a:cxnLst>
              <a:rect l="0" t="0" r="r" b="b"/>
              <a:pathLst>
                <a:path w="393" h="242">
                  <a:moveTo>
                    <a:pt x="2" y="6"/>
                  </a:moveTo>
                  <a:lnTo>
                    <a:pt x="0" y="6"/>
                  </a:lnTo>
                  <a:lnTo>
                    <a:pt x="389" y="242"/>
                  </a:lnTo>
                  <a:lnTo>
                    <a:pt x="393" y="238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44" name="Freeform 52"/>
            <p:cNvSpPr>
              <a:spLocks/>
            </p:cNvSpPr>
            <p:nvPr/>
          </p:nvSpPr>
          <p:spPr bwMode="auto">
            <a:xfrm>
              <a:off x="4257" y="1013"/>
              <a:ext cx="372" cy="110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6" y="9"/>
                </a:cxn>
                <a:cxn ang="0">
                  <a:pos x="372" y="110"/>
                </a:cxn>
                <a:cxn ang="0">
                  <a:pos x="372" y="104"/>
                </a:cxn>
                <a:cxn ang="0">
                  <a:pos x="16" y="3"/>
                </a:cxn>
                <a:cxn ang="0">
                  <a:pos x="15" y="9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15" y="9"/>
                </a:cxn>
                <a:cxn ang="0">
                  <a:pos x="18" y="3"/>
                </a:cxn>
              </a:cxnLst>
              <a:rect l="0" t="0" r="r" b="b"/>
              <a:pathLst>
                <a:path w="372" h="110">
                  <a:moveTo>
                    <a:pt x="18" y="3"/>
                  </a:moveTo>
                  <a:lnTo>
                    <a:pt x="16" y="9"/>
                  </a:lnTo>
                  <a:lnTo>
                    <a:pt x="372" y="110"/>
                  </a:lnTo>
                  <a:lnTo>
                    <a:pt x="372" y="104"/>
                  </a:lnTo>
                  <a:lnTo>
                    <a:pt x="16" y="3"/>
                  </a:lnTo>
                  <a:lnTo>
                    <a:pt x="15" y="9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5" y="9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45" name="Freeform 53"/>
            <p:cNvSpPr>
              <a:spLocks/>
            </p:cNvSpPr>
            <p:nvPr/>
          </p:nvSpPr>
          <p:spPr bwMode="auto">
            <a:xfrm>
              <a:off x="4272" y="1016"/>
              <a:ext cx="524" cy="343"/>
            </a:xfrm>
            <a:custGeom>
              <a:avLst/>
              <a:gdLst/>
              <a:ahLst/>
              <a:cxnLst>
                <a:cxn ang="0">
                  <a:pos x="524" y="339"/>
                </a:cxn>
                <a:cxn ang="0">
                  <a:pos x="522" y="339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519" y="343"/>
                </a:cxn>
                <a:cxn ang="0">
                  <a:pos x="519" y="343"/>
                </a:cxn>
                <a:cxn ang="0">
                  <a:pos x="524" y="339"/>
                </a:cxn>
                <a:cxn ang="0">
                  <a:pos x="522" y="339"/>
                </a:cxn>
                <a:cxn ang="0">
                  <a:pos x="522" y="339"/>
                </a:cxn>
                <a:cxn ang="0">
                  <a:pos x="524" y="339"/>
                </a:cxn>
              </a:cxnLst>
              <a:rect l="0" t="0" r="r" b="b"/>
              <a:pathLst>
                <a:path w="524" h="343">
                  <a:moveTo>
                    <a:pt x="524" y="339"/>
                  </a:moveTo>
                  <a:lnTo>
                    <a:pt x="522" y="339"/>
                  </a:lnTo>
                  <a:lnTo>
                    <a:pt x="3" y="0"/>
                  </a:lnTo>
                  <a:lnTo>
                    <a:pt x="0" y="6"/>
                  </a:lnTo>
                  <a:lnTo>
                    <a:pt x="519" y="343"/>
                  </a:lnTo>
                  <a:lnTo>
                    <a:pt x="519" y="343"/>
                  </a:lnTo>
                  <a:lnTo>
                    <a:pt x="524" y="339"/>
                  </a:lnTo>
                  <a:lnTo>
                    <a:pt x="522" y="339"/>
                  </a:lnTo>
                  <a:lnTo>
                    <a:pt x="522" y="339"/>
                  </a:lnTo>
                  <a:lnTo>
                    <a:pt x="524" y="33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46" name="Freeform 54"/>
            <p:cNvSpPr>
              <a:spLocks/>
            </p:cNvSpPr>
            <p:nvPr/>
          </p:nvSpPr>
          <p:spPr bwMode="auto">
            <a:xfrm>
              <a:off x="4791" y="1355"/>
              <a:ext cx="299" cy="501"/>
            </a:xfrm>
            <a:custGeom>
              <a:avLst/>
              <a:gdLst/>
              <a:ahLst/>
              <a:cxnLst>
                <a:cxn ang="0">
                  <a:pos x="299" y="499"/>
                </a:cxn>
                <a:cxn ang="0">
                  <a:pos x="299" y="497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293" y="501"/>
                </a:cxn>
                <a:cxn ang="0">
                  <a:pos x="293" y="499"/>
                </a:cxn>
                <a:cxn ang="0">
                  <a:pos x="299" y="499"/>
                </a:cxn>
                <a:cxn ang="0">
                  <a:pos x="299" y="497"/>
                </a:cxn>
                <a:cxn ang="0">
                  <a:pos x="299" y="497"/>
                </a:cxn>
                <a:cxn ang="0">
                  <a:pos x="299" y="499"/>
                </a:cxn>
              </a:cxnLst>
              <a:rect l="0" t="0" r="r" b="b"/>
              <a:pathLst>
                <a:path w="299" h="501">
                  <a:moveTo>
                    <a:pt x="299" y="499"/>
                  </a:moveTo>
                  <a:lnTo>
                    <a:pt x="299" y="497"/>
                  </a:lnTo>
                  <a:lnTo>
                    <a:pt x="5" y="0"/>
                  </a:lnTo>
                  <a:lnTo>
                    <a:pt x="0" y="4"/>
                  </a:lnTo>
                  <a:lnTo>
                    <a:pt x="293" y="501"/>
                  </a:lnTo>
                  <a:lnTo>
                    <a:pt x="293" y="499"/>
                  </a:lnTo>
                  <a:lnTo>
                    <a:pt x="299" y="499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299" y="49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47" name="Freeform 55"/>
            <p:cNvSpPr>
              <a:spLocks/>
            </p:cNvSpPr>
            <p:nvPr/>
          </p:nvSpPr>
          <p:spPr bwMode="auto">
            <a:xfrm>
              <a:off x="5084" y="1854"/>
              <a:ext cx="118" cy="565"/>
            </a:xfrm>
            <a:custGeom>
              <a:avLst/>
              <a:gdLst/>
              <a:ahLst/>
              <a:cxnLst>
                <a:cxn ang="0">
                  <a:pos x="118" y="563"/>
                </a:cxn>
                <a:cxn ang="0">
                  <a:pos x="118" y="56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112" y="565"/>
                </a:cxn>
                <a:cxn ang="0">
                  <a:pos x="112" y="563"/>
                </a:cxn>
                <a:cxn ang="0">
                  <a:pos x="118" y="563"/>
                </a:cxn>
                <a:cxn ang="0">
                  <a:pos x="118" y="563"/>
                </a:cxn>
                <a:cxn ang="0">
                  <a:pos x="118" y="563"/>
                </a:cxn>
                <a:cxn ang="0">
                  <a:pos x="118" y="563"/>
                </a:cxn>
              </a:cxnLst>
              <a:rect l="0" t="0" r="r" b="b"/>
              <a:pathLst>
                <a:path w="118" h="565">
                  <a:moveTo>
                    <a:pt x="118" y="563"/>
                  </a:moveTo>
                  <a:lnTo>
                    <a:pt x="118" y="563"/>
                  </a:lnTo>
                  <a:lnTo>
                    <a:pt x="6" y="0"/>
                  </a:lnTo>
                  <a:lnTo>
                    <a:pt x="0" y="0"/>
                  </a:lnTo>
                  <a:lnTo>
                    <a:pt x="112" y="565"/>
                  </a:lnTo>
                  <a:lnTo>
                    <a:pt x="112" y="563"/>
                  </a:lnTo>
                  <a:lnTo>
                    <a:pt x="118" y="563"/>
                  </a:lnTo>
                  <a:lnTo>
                    <a:pt x="118" y="563"/>
                  </a:lnTo>
                  <a:lnTo>
                    <a:pt x="118" y="563"/>
                  </a:lnTo>
                  <a:lnTo>
                    <a:pt x="118" y="56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48" name="Freeform 56"/>
            <p:cNvSpPr>
              <a:spLocks/>
            </p:cNvSpPr>
            <p:nvPr/>
          </p:nvSpPr>
          <p:spPr bwMode="auto">
            <a:xfrm>
              <a:off x="5196" y="2417"/>
              <a:ext cx="6" cy="1174"/>
            </a:xfrm>
            <a:custGeom>
              <a:avLst/>
              <a:gdLst/>
              <a:ahLst/>
              <a:cxnLst>
                <a:cxn ang="0">
                  <a:pos x="4" y="1174"/>
                </a:cxn>
                <a:cxn ang="0">
                  <a:pos x="6" y="117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174"/>
                </a:cxn>
                <a:cxn ang="0">
                  <a:pos x="4" y="1174"/>
                </a:cxn>
              </a:cxnLst>
              <a:rect l="0" t="0" r="r" b="b"/>
              <a:pathLst>
                <a:path w="6" h="1174">
                  <a:moveTo>
                    <a:pt x="4" y="1174"/>
                  </a:moveTo>
                  <a:lnTo>
                    <a:pt x="6" y="117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174"/>
                  </a:lnTo>
                  <a:lnTo>
                    <a:pt x="4" y="117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49" name="Freeform 57"/>
            <p:cNvSpPr>
              <a:spLocks/>
            </p:cNvSpPr>
            <p:nvPr/>
          </p:nvSpPr>
          <p:spPr bwMode="auto">
            <a:xfrm>
              <a:off x="4132" y="992"/>
              <a:ext cx="141" cy="3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8"/>
                </a:cxn>
                <a:cxn ang="0">
                  <a:pos x="141" y="30"/>
                </a:cxn>
                <a:cxn ang="0">
                  <a:pos x="141" y="24"/>
                </a:cxn>
                <a:cxn ang="0">
                  <a:pos x="6" y="2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7" y="2"/>
                </a:cxn>
              </a:cxnLst>
              <a:rect l="0" t="0" r="r" b="b"/>
              <a:pathLst>
                <a:path w="141" h="30">
                  <a:moveTo>
                    <a:pt x="7" y="2"/>
                  </a:moveTo>
                  <a:lnTo>
                    <a:pt x="6" y="8"/>
                  </a:lnTo>
                  <a:lnTo>
                    <a:pt x="141" y="30"/>
                  </a:lnTo>
                  <a:lnTo>
                    <a:pt x="141" y="24"/>
                  </a:lnTo>
                  <a:lnTo>
                    <a:pt x="6" y="2"/>
                  </a:lnTo>
                  <a:lnTo>
                    <a:pt x="4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4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50" name="Freeform 58"/>
            <p:cNvSpPr>
              <a:spLocks/>
            </p:cNvSpPr>
            <p:nvPr/>
          </p:nvSpPr>
          <p:spPr bwMode="auto">
            <a:xfrm>
              <a:off x="4136" y="994"/>
              <a:ext cx="286" cy="365"/>
            </a:xfrm>
            <a:custGeom>
              <a:avLst/>
              <a:gdLst/>
              <a:ahLst/>
              <a:cxnLst>
                <a:cxn ang="0">
                  <a:pos x="286" y="361"/>
                </a:cxn>
                <a:cxn ang="0">
                  <a:pos x="286" y="361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282" y="365"/>
                </a:cxn>
                <a:cxn ang="0">
                  <a:pos x="282" y="365"/>
                </a:cxn>
                <a:cxn ang="0">
                  <a:pos x="286" y="361"/>
                </a:cxn>
                <a:cxn ang="0">
                  <a:pos x="286" y="361"/>
                </a:cxn>
                <a:cxn ang="0">
                  <a:pos x="286" y="361"/>
                </a:cxn>
                <a:cxn ang="0">
                  <a:pos x="286" y="361"/>
                </a:cxn>
              </a:cxnLst>
              <a:rect l="0" t="0" r="r" b="b"/>
              <a:pathLst>
                <a:path w="286" h="365">
                  <a:moveTo>
                    <a:pt x="286" y="361"/>
                  </a:moveTo>
                  <a:lnTo>
                    <a:pt x="286" y="361"/>
                  </a:lnTo>
                  <a:lnTo>
                    <a:pt x="3" y="0"/>
                  </a:lnTo>
                  <a:lnTo>
                    <a:pt x="0" y="4"/>
                  </a:lnTo>
                  <a:lnTo>
                    <a:pt x="282" y="365"/>
                  </a:lnTo>
                  <a:lnTo>
                    <a:pt x="282" y="365"/>
                  </a:lnTo>
                  <a:lnTo>
                    <a:pt x="286" y="361"/>
                  </a:lnTo>
                  <a:lnTo>
                    <a:pt x="286" y="361"/>
                  </a:lnTo>
                  <a:lnTo>
                    <a:pt x="286" y="361"/>
                  </a:lnTo>
                  <a:lnTo>
                    <a:pt x="286" y="36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51" name="Freeform 59"/>
            <p:cNvSpPr>
              <a:spLocks/>
            </p:cNvSpPr>
            <p:nvPr/>
          </p:nvSpPr>
          <p:spPr bwMode="auto">
            <a:xfrm>
              <a:off x="4418" y="1355"/>
              <a:ext cx="253" cy="501"/>
            </a:xfrm>
            <a:custGeom>
              <a:avLst/>
              <a:gdLst/>
              <a:ahLst/>
              <a:cxnLst>
                <a:cxn ang="0">
                  <a:pos x="253" y="499"/>
                </a:cxn>
                <a:cxn ang="0">
                  <a:pos x="253" y="497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48" y="501"/>
                </a:cxn>
                <a:cxn ang="0">
                  <a:pos x="248" y="499"/>
                </a:cxn>
                <a:cxn ang="0">
                  <a:pos x="253" y="499"/>
                </a:cxn>
                <a:cxn ang="0">
                  <a:pos x="253" y="497"/>
                </a:cxn>
                <a:cxn ang="0">
                  <a:pos x="253" y="497"/>
                </a:cxn>
                <a:cxn ang="0">
                  <a:pos x="253" y="499"/>
                </a:cxn>
              </a:cxnLst>
              <a:rect l="0" t="0" r="r" b="b"/>
              <a:pathLst>
                <a:path w="253" h="501">
                  <a:moveTo>
                    <a:pt x="253" y="499"/>
                  </a:moveTo>
                  <a:lnTo>
                    <a:pt x="253" y="497"/>
                  </a:lnTo>
                  <a:lnTo>
                    <a:pt x="4" y="0"/>
                  </a:lnTo>
                  <a:lnTo>
                    <a:pt x="0" y="4"/>
                  </a:lnTo>
                  <a:lnTo>
                    <a:pt x="248" y="501"/>
                  </a:lnTo>
                  <a:lnTo>
                    <a:pt x="248" y="499"/>
                  </a:lnTo>
                  <a:lnTo>
                    <a:pt x="253" y="499"/>
                  </a:lnTo>
                  <a:lnTo>
                    <a:pt x="253" y="497"/>
                  </a:lnTo>
                  <a:lnTo>
                    <a:pt x="253" y="497"/>
                  </a:lnTo>
                  <a:lnTo>
                    <a:pt x="253" y="49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52" name="Freeform 60"/>
            <p:cNvSpPr>
              <a:spLocks/>
            </p:cNvSpPr>
            <p:nvPr/>
          </p:nvSpPr>
          <p:spPr bwMode="auto">
            <a:xfrm>
              <a:off x="4666" y="1854"/>
              <a:ext cx="95" cy="578"/>
            </a:xfrm>
            <a:custGeom>
              <a:avLst/>
              <a:gdLst/>
              <a:ahLst/>
              <a:cxnLst>
                <a:cxn ang="0">
                  <a:pos x="95" y="578"/>
                </a:cxn>
                <a:cxn ang="0">
                  <a:pos x="95" y="578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90" y="578"/>
                </a:cxn>
                <a:cxn ang="0">
                  <a:pos x="90" y="578"/>
                </a:cxn>
                <a:cxn ang="0">
                  <a:pos x="95" y="578"/>
                </a:cxn>
                <a:cxn ang="0">
                  <a:pos x="95" y="578"/>
                </a:cxn>
                <a:cxn ang="0">
                  <a:pos x="95" y="578"/>
                </a:cxn>
                <a:cxn ang="0">
                  <a:pos x="95" y="578"/>
                </a:cxn>
              </a:cxnLst>
              <a:rect l="0" t="0" r="r" b="b"/>
              <a:pathLst>
                <a:path w="95" h="578">
                  <a:moveTo>
                    <a:pt x="95" y="578"/>
                  </a:moveTo>
                  <a:lnTo>
                    <a:pt x="95" y="578"/>
                  </a:lnTo>
                  <a:lnTo>
                    <a:pt x="5" y="0"/>
                  </a:lnTo>
                  <a:lnTo>
                    <a:pt x="0" y="0"/>
                  </a:lnTo>
                  <a:lnTo>
                    <a:pt x="90" y="578"/>
                  </a:lnTo>
                  <a:lnTo>
                    <a:pt x="90" y="578"/>
                  </a:lnTo>
                  <a:lnTo>
                    <a:pt x="95" y="578"/>
                  </a:lnTo>
                  <a:lnTo>
                    <a:pt x="95" y="578"/>
                  </a:lnTo>
                  <a:lnTo>
                    <a:pt x="95" y="578"/>
                  </a:lnTo>
                  <a:lnTo>
                    <a:pt x="95" y="57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53" name="Freeform 61"/>
            <p:cNvSpPr>
              <a:spLocks/>
            </p:cNvSpPr>
            <p:nvPr/>
          </p:nvSpPr>
          <p:spPr bwMode="auto">
            <a:xfrm>
              <a:off x="4756" y="2432"/>
              <a:ext cx="5" cy="607"/>
            </a:xfrm>
            <a:custGeom>
              <a:avLst/>
              <a:gdLst/>
              <a:ahLst/>
              <a:cxnLst>
                <a:cxn ang="0">
                  <a:pos x="5" y="605"/>
                </a:cxn>
                <a:cxn ang="0">
                  <a:pos x="5" y="60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607"/>
                </a:cxn>
                <a:cxn ang="0">
                  <a:pos x="0" y="607"/>
                </a:cxn>
                <a:cxn ang="0">
                  <a:pos x="0" y="607"/>
                </a:cxn>
                <a:cxn ang="0">
                  <a:pos x="0" y="607"/>
                </a:cxn>
                <a:cxn ang="0">
                  <a:pos x="0" y="607"/>
                </a:cxn>
                <a:cxn ang="0">
                  <a:pos x="5" y="605"/>
                </a:cxn>
              </a:cxnLst>
              <a:rect l="0" t="0" r="r" b="b"/>
              <a:pathLst>
                <a:path w="5" h="607">
                  <a:moveTo>
                    <a:pt x="5" y="605"/>
                  </a:moveTo>
                  <a:lnTo>
                    <a:pt x="5" y="607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5" y="60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54" name="Freeform 62"/>
            <p:cNvSpPr>
              <a:spLocks/>
            </p:cNvSpPr>
            <p:nvPr/>
          </p:nvSpPr>
          <p:spPr bwMode="auto">
            <a:xfrm>
              <a:off x="4756" y="3037"/>
              <a:ext cx="167" cy="504"/>
            </a:xfrm>
            <a:custGeom>
              <a:avLst/>
              <a:gdLst/>
              <a:ahLst/>
              <a:cxnLst>
                <a:cxn ang="0">
                  <a:pos x="165" y="504"/>
                </a:cxn>
                <a:cxn ang="0">
                  <a:pos x="167" y="502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161" y="504"/>
                </a:cxn>
                <a:cxn ang="0">
                  <a:pos x="165" y="504"/>
                </a:cxn>
              </a:cxnLst>
              <a:rect l="0" t="0" r="r" b="b"/>
              <a:pathLst>
                <a:path w="167" h="504">
                  <a:moveTo>
                    <a:pt x="165" y="504"/>
                  </a:moveTo>
                  <a:lnTo>
                    <a:pt x="167" y="502"/>
                  </a:lnTo>
                  <a:lnTo>
                    <a:pt x="5" y="0"/>
                  </a:lnTo>
                  <a:lnTo>
                    <a:pt x="0" y="2"/>
                  </a:lnTo>
                  <a:lnTo>
                    <a:pt x="161" y="504"/>
                  </a:lnTo>
                  <a:lnTo>
                    <a:pt x="165" y="50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55" name="Freeform 63"/>
            <p:cNvSpPr>
              <a:spLocks/>
            </p:cNvSpPr>
            <p:nvPr/>
          </p:nvSpPr>
          <p:spPr bwMode="auto">
            <a:xfrm>
              <a:off x="2312" y="1852"/>
              <a:ext cx="79" cy="314"/>
            </a:xfrm>
            <a:custGeom>
              <a:avLst/>
              <a:gdLst/>
              <a:ahLst/>
              <a:cxnLst>
                <a:cxn ang="0">
                  <a:pos x="74" y="314"/>
                </a:cxn>
                <a:cxn ang="0">
                  <a:pos x="79" y="312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74" y="314"/>
                </a:cxn>
                <a:cxn ang="0">
                  <a:pos x="79" y="312"/>
                </a:cxn>
                <a:cxn ang="0">
                  <a:pos x="74" y="314"/>
                </a:cxn>
              </a:cxnLst>
              <a:rect l="0" t="0" r="r" b="b"/>
              <a:pathLst>
                <a:path w="79" h="314">
                  <a:moveTo>
                    <a:pt x="74" y="314"/>
                  </a:moveTo>
                  <a:lnTo>
                    <a:pt x="79" y="312"/>
                  </a:lnTo>
                  <a:lnTo>
                    <a:pt x="6" y="0"/>
                  </a:lnTo>
                  <a:lnTo>
                    <a:pt x="0" y="2"/>
                  </a:lnTo>
                  <a:lnTo>
                    <a:pt x="74" y="314"/>
                  </a:lnTo>
                  <a:lnTo>
                    <a:pt x="79" y="312"/>
                  </a:lnTo>
                  <a:lnTo>
                    <a:pt x="74" y="3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56" name="Freeform 64"/>
            <p:cNvSpPr>
              <a:spLocks/>
            </p:cNvSpPr>
            <p:nvPr/>
          </p:nvSpPr>
          <p:spPr bwMode="auto">
            <a:xfrm>
              <a:off x="2312" y="1852"/>
              <a:ext cx="79" cy="3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74" y="314"/>
                </a:cxn>
                <a:cxn ang="0">
                  <a:pos x="79" y="312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79" h="314">
                  <a:moveTo>
                    <a:pt x="6" y="0"/>
                  </a:moveTo>
                  <a:lnTo>
                    <a:pt x="0" y="2"/>
                  </a:lnTo>
                  <a:lnTo>
                    <a:pt x="74" y="314"/>
                  </a:lnTo>
                  <a:lnTo>
                    <a:pt x="79" y="312"/>
                  </a:lnTo>
                  <a:lnTo>
                    <a:pt x="6" y="0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57" name="Freeform 65"/>
            <p:cNvSpPr>
              <a:spLocks/>
            </p:cNvSpPr>
            <p:nvPr/>
          </p:nvSpPr>
          <p:spPr bwMode="auto">
            <a:xfrm>
              <a:off x="2081" y="1350"/>
              <a:ext cx="237" cy="50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31" y="506"/>
                </a:cxn>
                <a:cxn ang="0">
                  <a:pos x="237" y="50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237" h="506">
                  <a:moveTo>
                    <a:pt x="0" y="4"/>
                  </a:moveTo>
                  <a:lnTo>
                    <a:pt x="0" y="4"/>
                  </a:lnTo>
                  <a:lnTo>
                    <a:pt x="231" y="506"/>
                  </a:lnTo>
                  <a:lnTo>
                    <a:pt x="237" y="50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58" name="Freeform 66"/>
            <p:cNvSpPr>
              <a:spLocks/>
            </p:cNvSpPr>
            <p:nvPr/>
          </p:nvSpPr>
          <p:spPr bwMode="auto">
            <a:xfrm>
              <a:off x="1877" y="1117"/>
              <a:ext cx="208" cy="23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204" y="237"/>
                </a:cxn>
                <a:cxn ang="0">
                  <a:pos x="208" y="233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6"/>
                </a:cxn>
              </a:cxnLst>
              <a:rect l="0" t="0" r="r" b="b"/>
              <a:pathLst>
                <a:path w="208" h="237">
                  <a:moveTo>
                    <a:pt x="2" y="6"/>
                  </a:moveTo>
                  <a:lnTo>
                    <a:pt x="0" y="6"/>
                  </a:lnTo>
                  <a:lnTo>
                    <a:pt x="204" y="237"/>
                  </a:lnTo>
                  <a:lnTo>
                    <a:pt x="208" y="233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59" name="Freeform 67"/>
            <p:cNvSpPr>
              <a:spLocks/>
            </p:cNvSpPr>
            <p:nvPr/>
          </p:nvSpPr>
          <p:spPr bwMode="auto">
            <a:xfrm>
              <a:off x="1639" y="1025"/>
              <a:ext cx="242" cy="9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2" y="8"/>
                </a:cxn>
                <a:cxn ang="0">
                  <a:pos x="240" y="98"/>
                </a:cxn>
                <a:cxn ang="0">
                  <a:pos x="242" y="92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5" y="4"/>
                </a:cxn>
              </a:cxnLst>
              <a:rect l="0" t="0" r="r" b="b"/>
              <a:pathLst>
                <a:path w="242" h="98">
                  <a:moveTo>
                    <a:pt x="5" y="4"/>
                  </a:moveTo>
                  <a:lnTo>
                    <a:pt x="2" y="8"/>
                  </a:lnTo>
                  <a:lnTo>
                    <a:pt x="240" y="98"/>
                  </a:lnTo>
                  <a:lnTo>
                    <a:pt x="242" y="92"/>
                  </a:lnTo>
                  <a:lnTo>
                    <a:pt x="4" y="2"/>
                  </a:lnTo>
                  <a:lnTo>
                    <a:pt x="0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60" name="Freeform 68"/>
            <p:cNvSpPr>
              <a:spLocks/>
            </p:cNvSpPr>
            <p:nvPr/>
          </p:nvSpPr>
          <p:spPr bwMode="auto">
            <a:xfrm>
              <a:off x="1639" y="1029"/>
              <a:ext cx="288" cy="825"/>
            </a:xfrm>
            <a:custGeom>
              <a:avLst/>
              <a:gdLst/>
              <a:ahLst/>
              <a:cxnLst>
                <a:cxn ang="0">
                  <a:pos x="288" y="825"/>
                </a:cxn>
                <a:cxn ang="0">
                  <a:pos x="288" y="823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282" y="825"/>
                </a:cxn>
                <a:cxn ang="0">
                  <a:pos x="282" y="825"/>
                </a:cxn>
                <a:cxn ang="0">
                  <a:pos x="288" y="825"/>
                </a:cxn>
                <a:cxn ang="0">
                  <a:pos x="288" y="825"/>
                </a:cxn>
                <a:cxn ang="0">
                  <a:pos x="288" y="823"/>
                </a:cxn>
                <a:cxn ang="0">
                  <a:pos x="288" y="825"/>
                </a:cxn>
              </a:cxnLst>
              <a:rect l="0" t="0" r="r" b="b"/>
              <a:pathLst>
                <a:path w="288" h="825">
                  <a:moveTo>
                    <a:pt x="288" y="825"/>
                  </a:moveTo>
                  <a:lnTo>
                    <a:pt x="288" y="823"/>
                  </a:lnTo>
                  <a:lnTo>
                    <a:pt x="5" y="0"/>
                  </a:lnTo>
                  <a:lnTo>
                    <a:pt x="0" y="2"/>
                  </a:lnTo>
                  <a:lnTo>
                    <a:pt x="282" y="825"/>
                  </a:lnTo>
                  <a:lnTo>
                    <a:pt x="282" y="825"/>
                  </a:lnTo>
                  <a:lnTo>
                    <a:pt x="288" y="825"/>
                  </a:lnTo>
                  <a:lnTo>
                    <a:pt x="288" y="825"/>
                  </a:lnTo>
                  <a:lnTo>
                    <a:pt x="288" y="823"/>
                  </a:lnTo>
                  <a:lnTo>
                    <a:pt x="288" y="82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61" name="Freeform 69"/>
            <p:cNvSpPr>
              <a:spLocks/>
            </p:cNvSpPr>
            <p:nvPr/>
          </p:nvSpPr>
          <p:spPr bwMode="auto">
            <a:xfrm>
              <a:off x="1921" y="1854"/>
              <a:ext cx="6" cy="1760"/>
            </a:xfrm>
            <a:custGeom>
              <a:avLst/>
              <a:gdLst/>
              <a:ahLst/>
              <a:cxnLst>
                <a:cxn ang="0">
                  <a:pos x="4" y="1760"/>
                </a:cxn>
                <a:cxn ang="0">
                  <a:pos x="6" y="176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760"/>
                </a:cxn>
                <a:cxn ang="0">
                  <a:pos x="4" y="1760"/>
                </a:cxn>
              </a:cxnLst>
              <a:rect l="0" t="0" r="r" b="b"/>
              <a:pathLst>
                <a:path w="6" h="1760">
                  <a:moveTo>
                    <a:pt x="4" y="1760"/>
                  </a:moveTo>
                  <a:lnTo>
                    <a:pt x="6" y="176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760"/>
                  </a:lnTo>
                  <a:lnTo>
                    <a:pt x="4" y="176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62" name="Freeform 70"/>
            <p:cNvSpPr>
              <a:spLocks/>
            </p:cNvSpPr>
            <p:nvPr/>
          </p:nvSpPr>
          <p:spPr bwMode="auto">
            <a:xfrm>
              <a:off x="984" y="2417"/>
              <a:ext cx="5" cy="4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64"/>
                </a:cxn>
                <a:cxn ang="0">
                  <a:pos x="5" y="464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64">
                  <a:moveTo>
                    <a:pt x="0" y="0"/>
                  </a:moveTo>
                  <a:lnTo>
                    <a:pt x="0" y="0"/>
                  </a:lnTo>
                  <a:lnTo>
                    <a:pt x="0" y="464"/>
                  </a:lnTo>
                  <a:lnTo>
                    <a:pt x="5" y="464"/>
                  </a:lnTo>
                  <a:lnTo>
                    <a:pt x="5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63" name="Freeform 71"/>
            <p:cNvSpPr>
              <a:spLocks/>
            </p:cNvSpPr>
            <p:nvPr/>
          </p:nvSpPr>
          <p:spPr bwMode="auto">
            <a:xfrm>
              <a:off x="984" y="1854"/>
              <a:ext cx="51" cy="56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0" y="563"/>
                </a:cxn>
                <a:cxn ang="0">
                  <a:pos x="5" y="565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51" h="565">
                  <a:moveTo>
                    <a:pt x="46" y="0"/>
                  </a:moveTo>
                  <a:lnTo>
                    <a:pt x="46" y="0"/>
                  </a:lnTo>
                  <a:lnTo>
                    <a:pt x="0" y="563"/>
                  </a:lnTo>
                  <a:lnTo>
                    <a:pt x="5" y="56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64" name="Freeform 72"/>
            <p:cNvSpPr>
              <a:spLocks/>
            </p:cNvSpPr>
            <p:nvPr/>
          </p:nvSpPr>
          <p:spPr bwMode="auto">
            <a:xfrm>
              <a:off x="1030" y="1773"/>
              <a:ext cx="16" cy="8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2"/>
                </a:cxn>
                <a:cxn ang="0">
                  <a:pos x="0" y="81"/>
                </a:cxn>
                <a:cxn ang="0">
                  <a:pos x="5" y="81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1" y="0"/>
                </a:cxn>
              </a:cxnLst>
              <a:rect l="0" t="0" r="r" b="b"/>
              <a:pathLst>
                <a:path w="16" h="81">
                  <a:moveTo>
                    <a:pt x="11" y="0"/>
                  </a:moveTo>
                  <a:lnTo>
                    <a:pt x="11" y="2"/>
                  </a:lnTo>
                  <a:lnTo>
                    <a:pt x="0" y="81"/>
                  </a:lnTo>
                  <a:lnTo>
                    <a:pt x="5" y="8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65" name="Freeform 73"/>
            <p:cNvSpPr>
              <a:spLocks/>
            </p:cNvSpPr>
            <p:nvPr/>
          </p:nvSpPr>
          <p:spPr bwMode="auto">
            <a:xfrm>
              <a:off x="1041" y="994"/>
              <a:ext cx="277" cy="781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71" y="2"/>
                </a:cxn>
                <a:cxn ang="0">
                  <a:pos x="0" y="779"/>
                </a:cxn>
                <a:cxn ang="0">
                  <a:pos x="5" y="781"/>
                </a:cxn>
                <a:cxn ang="0">
                  <a:pos x="277" y="2"/>
                </a:cxn>
                <a:cxn ang="0">
                  <a:pos x="273" y="6"/>
                </a:cxn>
                <a:cxn ang="0">
                  <a:pos x="273" y="0"/>
                </a:cxn>
                <a:cxn ang="0">
                  <a:pos x="271" y="0"/>
                </a:cxn>
                <a:cxn ang="0">
                  <a:pos x="271" y="2"/>
                </a:cxn>
                <a:cxn ang="0">
                  <a:pos x="273" y="0"/>
                </a:cxn>
              </a:cxnLst>
              <a:rect l="0" t="0" r="r" b="b"/>
              <a:pathLst>
                <a:path w="277" h="781">
                  <a:moveTo>
                    <a:pt x="273" y="0"/>
                  </a:moveTo>
                  <a:lnTo>
                    <a:pt x="271" y="2"/>
                  </a:lnTo>
                  <a:lnTo>
                    <a:pt x="0" y="779"/>
                  </a:lnTo>
                  <a:lnTo>
                    <a:pt x="5" y="781"/>
                  </a:lnTo>
                  <a:lnTo>
                    <a:pt x="277" y="2"/>
                  </a:lnTo>
                  <a:lnTo>
                    <a:pt x="273" y="6"/>
                  </a:lnTo>
                  <a:lnTo>
                    <a:pt x="273" y="0"/>
                  </a:lnTo>
                  <a:lnTo>
                    <a:pt x="271" y="0"/>
                  </a:lnTo>
                  <a:lnTo>
                    <a:pt x="271" y="2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66" name="Freeform 74"/>
            <p:cNvSpPr>
              <a:spLocks/>
            </p:cNvSpPr>
            <p:nvPr/>
          </p:nvSpPr>
          <p:spPr bwMode="auto">
            <a:xfrm>
              <a:off x="1314" y="987"/>
              <a:ext cx="165" cy="13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65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165" y="7"/>
                </a:cxn>
                <a:cxn ang="0">
                  <a:pos x="163" y="7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0"/>
                </a:cxn>
              </a:cxnLst>
              <a:rect l="0" t="0" r="r" b="b"/>
              <a:pathLst>
                <a:path w="165" h="13">
                  <a:moveTo>
                    <a:pt x="165" y="0"/>
                  </a:moveTo>
                  <a:lnTo>
                    <a:pt x="165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165" y="7"/>
                  </a:lnTo>
                  <a:lnTo>
                    <a:pt x="163" y="7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67" name="Freeform 75"/>
            <p:cNvSpPr>
              <a:spLocks/>
            </p:cNvSpPr>
            <p:nvPr/>
          </p:nvSpPr>
          <p:spPr bwMode="auto">
            <a:xfrm>
              <a:off x="1477" y="987"/>
              <a:ext cx="166" cy="46"/>
            </a:xfrm>
            <a:custGeom>
              <a:avLst/>
              <a:gdLst/>
              <a:ahLst/>
              <a:cxnLst>
                <a:cxn ang="0">
                  <a:pos x="166" y="44"/>
                </a:cxn>
                <a:cxn ang="0">
                  <a:pos x="166" y="40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164" y="46"/>
                </a:cxn>
                <a:cxn ang="0">
                  <a:pos x="166" y="44"/>
                </a:cxn>
              </a:cxnLst>
              <a:rect l="0" t="0" r="r" b="b"/>
              <a:pathLst>
                <a:path w="166" h="46">
                  <a:moveTo>
                    <a:pt x="166" y="44"/>
                  </a:moveTo>
                  <a:lnTo>
                    <a:pt x="166" y="40"/>
                  </a:lnTo>
                  <a:lnTo>
                    <a:pt x="2" y="0"/>
                  </a:lnTo>
                  <a:lnTo>
                    <a:pt x="0" y="7"/>
                  </a:lnTo>
                  <a:lnTo>
                    <a:pt x="164" y="46"/>
                  </a:lnTo>
                  <a:lnTo>
                    <a:pt x="166" y="4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68" name="Freeform 76"/>
            <p:cNvSpPr>
              <a:spLocks/>
            </p:cNvSpPr>
            <p:nvPr/>
          </p:nvSpPr>
          <p:spPr bwMode="auto">
            <a:xfrm>
              <a:off x="1178" y="994"/>
              <a:ext cx="138" cy="28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136" y="0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138" y="6"/>
                </a:cxn>
                <a:cxn ang="0">
                  <a:pos x="136" y="2"/>
                </a:cxn>
              </a:cxnLst>
              <a:rect l="0" t="0" r="r" b="b"/>
              <a:pathLst>
                <a:path w="138" h="28">
                  <a:moveTo>
                    <a:pt x="136" y="2"/>
                  </a:moveTo>
                  <a:lnTo>
                    <a:pt x="136" y="0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138" y="6"/>
                  </a:lnTo>
                  <a:lnTo>
                    <a:pt x="136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69" name="Freeform 77"/>
            <p:cNvSpPr>
              <a:spLocks/>
            </p:cNvSpPr>
            <p:nvPr/>
          </p:nvSpPr>
          <p:spPr bwMode="auto">
            <a:xfrm>
              <a:off x="2864" y="2857"/>
              <a:ext cx="188" cy="624"/>
            </a:xfrm>
            <a:custGeom>
              <a:avLst/>
              <a:gdLst/>
              <a:ahLst/>
              <a:cxnLst>
                <a:cxn ang="0">
                  <a:pos x="186" y="620"/>
                </a:cxn>
                <a:cxn ang="0">
                  <a:pos x="188" y="620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82" y="622"/>
                </a:cxn>
                <a:cxn ang="0">
                  <a:pos x="182" y="624"/>
                </a:cxn>
                <a:cxn ang="0">
                  <a:pos x="182" y="622"/>
                </a:cxn>
                <a:cxn ang="0">
                  <a:pos x="182" y="622"/>
                </a:cxn>
                <a:cxn ang="0">
                  <a:pos x="182" y="624"/>
                </a:cxn>
                <a:cxn ang="0">
                  <a:pos x="186" y="620"/>
                </a:cxn>
              </a:cxnLst>
              <a:rect l="0" t="0" r="r" b="b"/>
              <a:pathLst>
                <a:path w="188" h="624">
                  <a:moveTo>
                    <a:pt x="186" y="620"/>
                  </a:moveTo>
                  <a:lnTo>
                    <a:pt x="188" y="62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82" y="622"/>
                  </a:lnTo>
                  <a:lnTo>
                    <a:pt x="182" y="624"/>
                  </a:lnTo>
                  <a:lnTo>
                    <a:pt x="182" y="622"/>
                  </a:lnTo>
                  <a:lnTo>
                    <a:pt x="182" y="622"/>
                  </a:lnTo>
                  <a:lnTo>
                    <a:pt x="182" y="624"/>
                  </a:lnTo>
                  <a:lnTo>
                    <a:pt x="186" y="62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70" name="Freeform 78"/>
            <p:cNvSpPr>
              <a:spLocks/>
            </p:cNvSpPr>
            <p:nvPr/>
          </p:nvSpPr>
          <p:spPr bwMode="auto">
            <a:xfrm>
              <a:off x="3046" y="3477"/>
              <a:ext cx="259" cy="365"/>
            </a:xfrm>
            <a:custGeom>
              <a:avLst/>
              <a:gdLst/>
              <a:ahLst/>
              <a:cxnLst>
                <a:cxn ang="0">
                  <a:pos x="257" y="359"/>
                </a:cxn>
                <a:cxn ang="0">
                  <a:pos x="259" y="361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53" y="365"/>
                </a:cxn>
                <a:cxn ang="0">
                  <a:pos x="257" y="365"/>
                </a:cxn>
                <a:cxn ang="0">
                  <a:pos x="253" y="365"/>
                </a:cxn>
                <a:cxn ang="0">
                  <a:pos x="255" y="365"/>
                </a:cxn>
                <a:cxn ang="0">
                  <a:pos x="257" y="365"/>
                </a:cxn>
                <a:cxn ang="0">
                  <a:pos x="257" y="359"/>
                </a:cxn>
              </a:cxnLst>
              <a:rect l="0" t="0" r="r" b="b"/>
              <a:pathLst>
                <a:path w="259" h="365">
                  <a:moveTo>
                    <a:pt x="257" y="359"/>
                  </a:moveTo>
                  <a:lnTo>
                    <a:pt x="259" y="361"/>
                  </a:lnTo>
                  <a:lnTo>
                    <a:pt x="4" y="0"/>
                  </a:lnTo>
                  <a:lnTo>
                    <a:pt x="0" y="4"/>
                  </a:lnTo>
                  <a:lnTo>
                    <a:pt x="253" y="365"/>
                  </a:lnTo>
                  <a:lnTo>
                    <a:pt x="257" y="365"/>
                  </a:lnTo>
                  <a:lnTo>
                    <a:pt x="253" y="365"/>
                  </a:lnTo>
                  <a:lnTo>
                    <a:pt x="255" y="365"/>
                  </a:lnTo>
                  <a:lnTo>
                    <a:pt x="257" y="365"/>
                  </a:lnTo>
                  <a:lnTo>
                    <a:pt x="257" y="35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71" name="Freeform 79"/>
            <p:cNvSpPr>
              <a:spLocks/>
            </p:cNvSpPr>
            <p:nvPr/>
          </p:nvSpPr>
          <p:spPr bwMode="auto">
            <a:xfrm>
              <a:off x="3303" y="3836"/>
              <a:ext cx="222" cy="6"/>
            </a:xfrm>
            <a:custGeom>
              <a:avLst/>
              <a:gdLst/>
              <a:ahLst/>
              <a:cxnLst>
                <a:cxn ang="0">
                  <a:pos x="218" y="2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20" y="6"/>
                </a:cxn>
                <a:cxn ang="0">
                  <a:pos x="222" y="6"/>
                </a:cxn>
                <a:cxn ang="0">
                  <a:pos x="220" y="6"/>
                </a:cxn>
                <a:cxn ang="0">
                  <a:pos x="220" y="6"/>
                </a:cxn>
                <a:cxn ang="0">
                  <a:pos x="222" y="6"/>
                </a:cxn>
                <a:cxn ang="0">
                  <a:pos x="218" y="2"/>
                </a:cxn>
              </a:cxnLst>
              <a:rect l="0" t="0" r="r" b="b"/>
              <a:pathLst>
                <a:path w="222" h="6">
                  <a:moveTo>
                    <a:pt x="218" y="2"/>
                  </a:moveTo>
                  <a:lnTo>
                    <a:pt x="22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20" y="6"/>
                  </a:lnTo>
                  <a:lnTo>
                    <a:pt x="222" y="6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2" y="6"/>
                  </a:lnTo>
                  <a:lnTo>
                    <a:pt x="218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72" name="Freeform 80"/>
            <p:cNvSpPr>
              <a:spLocks/>
            </p:cNvSpPr>
            <p:nvPr/>
          </p:nvSpPr>
          <p:spPr bwMode="auto">
            <a:xfrm>
              <a:off x="3521" y="3470"/>
              <a:ext cx="479" cy="372"/>
            </a:xfrm>
            <a:custGeom>
              <a:avLst/>
              <a:gdLst/>
              <a:ahLst/>
              <a:cxnLst>
                <a:cxn ang="0">
                  <a:pos x="474" y="1"/>
                </a:cxn>
                <a:cxn ang="0">
                  <a:pos x="474" y="0"/>
                </a:cxn>
                <a:cxn ang="0">
                  <a:pos x="0" y="368"/>
                </a:cxn>
                <a:cxn ang="0">
                  <a:pos x="4" y="372"/>
                </a:cxn>
                <a:cxn ang="0">
                  <a:pos x="477" y="5"/>
                </a:cxn>
                <a:cxn ang="0">
                  <a:pos x="479" y="3"/>
                </a:cxn>
                <a:cxn ang="0">
                  <a:pos x="477" y="5"/>
                </a:cxn>
                <a:cxn ang="0">
                  <a:pos x="479" y="5"/>
                </a:cxn>
                <a:cxn ang="0">
                  <a:pos x="479" y="3"/>
                </a:cxn>
                <a:cxn ang="0">
                  <a:pos x="474" y="1"/>
                </a:cxn>
              </a:cxnLst>
              <a:rect l="0" t="0" r="r" b="b"/>
              <a:pathLst>
                <a:path w="479" h="372">
                  <a:moveTo>
                    <a:pt x="474" y="1"/>
                  </a:moveTo>
                  <a:lnTo>
                    <a:pt x="474" y="0"/>
                  </a:lnTo>
                  <a:lnTo>
                    <a:pt x="0" y="368"/>
                  </a:lnTo>
                  <a:lnTo>
                    <a:pt x="4" y="372"/>
                  </a:lnTo>
                  <a:lnTo>
                    <a:pt x="477" y="5"/>
                  </a:lnTo>
                  <a:lnTo>
                    <a:pt x="479" y="3"/>
                  </a:lnTo>
                  <a:lnTo>
                    <a:pt x="477" y="5"/>
                  </a:lnTo>
                  <a:lnTo>
                    <a:pt x="479" y="5"/>
                  </a:lnTo>
                  <a:lnTo>
                    <a:pt x="479" y="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73" name="Freeform 81"/>
            <p:cNvSpPr>
              <a:spLocks/>
            </p:cNvSpPr>
            <p:nvPr/>
          </p:nvSpPr>
          <p:spPr bwMode="auto">
            <a:xfrm>
              <a:off x="3995" y="2982"/>
              <a:ext cx="209" cy="491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03" y="0"/>
                </a:cxn>
                <a:cxn ang="0">
                  <a:pos x="0" y="489"/>
                </a:cxn>
                <a:cxn ang="0">
                  <a:pos x="5" y="491"/>
                </a:cxn>
                <a:cxn ang="0">
                  <a:pos x="207" y="2"/>
                </a:cxn>
                <a:cxn ang="0">
                  <a:pos x="209" y="0"/>
                </a:cxn>
                <a:cxn ang="0">
                  <a:pos x="207" y="2"/>
                </a:cxn>
                <a:cxn ang="0">
                  <a:pos x="209" y="2"/>
                </a:cxn>
                <a:cxn ang="0">
                  <a:pos x="209" y="0"/>
                </a:cxn>
                <a:cxn ang="0">
                  <a:pos x="203" y="0"/>
                </a:cxn>
              </a:cxnLst>
              <a:rect l="0" t="0" r="r" b="b"/>
              <a:pathLst>
                <a:path w="209" h="491">
                  <a:moveTo>
                    <a:pt x="203" y="0"/>
                  </a:moveTo>
                  <a:lnTo>
                    <a:pt x="203" y="0"/>
                  </a:lnTo>
                  <a:lnTo>
                    <a:pt x="0" y="489"/>
                  </a:lnTo>
                  <a:lnTo>
                    <a:pt x="5" y="491"/>
                  </a:lnTo>
                  <a:lnTo>
                    <a:pt x="207" y="2"/>
                  </a:lnTo>
                  <a:lnTo>
                    <a:pt x="209" y="0"/>
                  </a:lnTo>
                  <a:lnTo>
                    <a:pt x="207" y="2"/>
                  </a:lnTo>
                  <a:lnTo>
                    <a:pt x="209" y="2"/>
                  </a:lnTo>
                  <a:lnTo>
                    <a:pt x="209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74" name="Freeform 82"/>
            <p:cNvSpPr>
              <a:spLocks/>
            </p:cNvSpPr>
            <p:nvPr/>
          </p:nvSpPr>
          <p:spPr bwMode="auto">
            <a:xfrm>
              <a:off x="4198" y="2441"/>
              <a:ext cx="77" cy="541"/>
            </a:xfrm>
            <a:custGeom>
              <a:avLst/>
              <a:gdLst/>
              <a:ahLst/>
              <a:cxnLst>
                <a:cxn ang="0">
                  <a:pos x="77" y="16"/>
                </a:cxn>
                <a:cxn ang="0">
                  <a:pos x="72" y="16"/>
                </a:cxn>
                <a:cxn ang="0">
                  <a:pos x="0" y="541"/>
                </a:cxn>
                <a:cxn ang="0">
                  <a:pos x="6" y="541"/>
                </a:cxn>
                <a:cxn ang="0">
                  <a:pos x="77" y="16"/>
                </a:cxn>
                <a:cxn ang="0">
                  <a:pos x="72" y="16"/>
                </a:cxn>
                <a:cxn ang="0">
                  <a:pos x="77" y="16"/>
                </a:cxn>
                <a:cxn ang="0">
                  <a:pos x="75" y="0"/>
                </a:cxn>
                <a:cxn ang="0">
                  <a:pos x="72" y="16"/>
                </a:cxn>
                <a:cxn ang="0">
                  <a:pos x="77" y="16"/>
                </a:cxn>
              </a:cxnLst>
              <a:rect l="0" t="0" r="r" b="b"/>
              <a:pathLst>
                <a:path w="77" h="541">
                  <a:moveTo>
                    <a:pt x="77" y="16"/>
                  </a:moveTo>
                  <a:lnTo>
                    <a:pt x="72" y="16"/>
                  </a:lnTo>
                  <a:lnTo>
                    <a:pt x="0" y="541"/>
                  </a:lnTo>
                  <a:lnTo>
                    <a:pt x="6" y="541"/>
                  </a:lnTo>
                  <a:lnTo>
                    <a:pt x="77" y="16"/>
                  </a:lnTo>
                  <a:lnTo>
                    <a:pt x="72" y="16"/>
                  </a:lnTo>
                  <a:lnTo>
                    <a:pt x="77" y="16"/>
                  </a:lnTo>
                  <a:lnTo>
                    <a:pt x="75" y="0"/>
                  </a:lnTo>
                  <a:lnTo>
                    <a:pt x="72" y="16"/>
                  </a:lnTo>
                  <a:lnTo>
                    <a:pt x="77" y="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75" name="Freeform 83"/>
            <p:cNvSpPr>
              <a:spLocks/>
            </p:cNvSpPr>
            <p:nvPr/>
          </p:nvSpPr>
          <p:spPr bwMode="auto">
            <a:xfrm>
              <a:off x="4270" y="2457"/>
              <a:ext cx="97" cy="527"/>
            </a:xfrm>
            <a:custGeom>
              <a:avLst/>
              <a:gdLst/>
              <a:ahLst/>
              <a:cxnLst>
                <a:cxn ang="0">
                  <a:pos x="97" y="525"/>
                </a:cxn>
                <a:cxn ang="0">
                  <a:pos x="97" y="52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91" y="525"/>
                </a:cxn>
                <a:cxn ang="0">
                  <a:pos x="91" y="527"/>
                </a:cxn>
                <a:cxn ang="0">
                  <a:pos x="91" y="525"/>
                </a:cxn>
                <a:cxn ang="0">
                  <a:pos x="91" y="527"/>
                </a:cxn>
                <a:cxn ang="0">
                  <a:pos x="91" y="527"/>
                </a:cxn>
                <a:cxn ang="0">
                  <a:pos x="97" y="525"/>
                </a:cxn>
              </a:cxnLst>
              <a:rect l="0" t="0" r="r" b="b"/>
              <a:pathLst>
                <a:path w="97" h="527">
                  <a:moveTo>
                    <a:pt x="97" y="525"/>
                  </a:moveTo>
                  <a:lnTo>
                    <a:pt x="97" y="525"/>
                  </a:lnTo>
                  <a:lnTo>
                    <a:pt x="5" y="0"/>
                  </a:lnTo>
                  <a:lnTo>
                    <a:pt x="0" y="0"/>
                  </a:lnTo>
                  <a:lnTo>
                    <a:pt x="91" y="525"/>
                  </a:lnTo>
                  <a:lnTo>
                    <a:pt x="91" y="527"/>
                  </a:lnTo>
                  <a:lnTo>
                    <a:pt x="91" y="525"/>
                  </a:lnTo>
                  <a:lnTo>
                    <a:pt x="91" y="527"/>
                  </a:lnTo>
                  <a:lnTo>
                    <a:pt x="91" y="527"/>
                  </a:lnTo>
                  <a:lnTo>
                    <a:pt x="97" y="52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76" name="Freeform 84"/>
            <p:cNvSpPr>
              <a:spLocks/>
            </p:cNvSpPr>
            <p:nvPr/>
          </p:nvSpPr>
          <p:spPr bwMode="auto">
            <a:xfrm>
              <a:off x="4361" y="2982"/>
              <a:ext cx="215" cy="499"/>
            </a:xfrm>
            <a:custGeom>
              <a:avLst/>
              <a:gdLst/>
              <a:ahLst/>
              <a:cxnLst>
                <a:cxn ang="0">
                  <a:pos x="213" y="495"/>
                </a:cxn>
                <a:cxn ang="0">
                  <a:pos x="215" y="495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210" y="497"/>
                </a:cxn>
                <a:cxn ang="0">
                  <a:pos x="210" y="499"/>
                </a:cxn>
                <a:cxn ang="0">
                  <a:pos x="210" y="497"/>
                </a:cxn>
                <a:cxn ang="0">
                  <a:pos x="210" y="499"/>
                </a:cxn>
                <a:cxn ang="0">
                  <a:pos x="210" y="499"/>
                </a:cxn>
                <a:cxn ang="0">
                  <a:pos x="213" y="495"/>
                </a:cxn>
              </a:cxnLst>
              <a:rect l="0" t="0" r="r" b="b"/>
              <a:pathLst>
                <a:path w="215" h="499">
                  <a:moveTo>
                    <a:pt x="213" y="495"/>
                  </a:moveTo>
                  <a:lnTo>
                    <a:pt x="215" y="495"/>
                  </a:lnTo>
                  <a:lnTo>
                    <a:pt x="6" y="0"/>
                  </a:lnTo>
                  <a:lnTo>
                    <a:pt x="0" y="2"/>
                  </a:lnTo>
                  <a:lnTo>
                    <a:pt x="210" y="497"/>
                  </a:lnTo>
                  <a:lnTo>
                    <a:pt x="210" y="499"/>
                  </a:lnTo>
                  <a:lnTo>
                    <a:pt x="210" y="497"/>
                  </a:lnTo>
                  <a:lnTo>
                    <a:pt x="210" y="499"/>
                  </a:lnTo>
                  <a:lnTo>
                    <a:pt x="210" y="499"/>
                  </a:lnTo>
                  <a:lnTo>
                    <a:pt x="213" y="49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77" name="Freeform 85"/>
            <p:cNvSpPr>
              <a:spLocks/>
            </p:cNvSpPr>
            <p:nvPr/>
          </p:nvSpPr>
          <p:spPr bwMode="auto">
            <a:xfrm>
              <a:off x="4571" y="3477"/>
              <a:ext cx="467" cy="365"/>
            </a:xfrm>
            <a:custGeom>
              <a:avLst/>
              <a:gdLst/>
              <a:ahLst/>
              <a:cxnLst>
                <a:cxn ang="0">
                  <a:pos x="466" y="359"/>
                </a:cxn>
                <a:cxn ang="0">
                  <a:pos x="467" y="361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464" y="365"/>
                </a:cxn>
                <a:cxn ang="0">
                  <a:pos x="466" y="365"/>
                </a:cxn>
                <a:cxn ang="0">
                  <a:pos x="464" y="365"/>
                </a:cxn>
                <a:cxn ang="0">
                  <a:pos x="464" y="365"/>
                </a:cxn>
                <a:cxn ang="0">
                  <a:pos x="466" y="365"/>
                </a:cxn>
                <a:cxn ang="0">
                  <a:pos x="466" y="359"/>
                </a:cxn>
              </a:cxnLst>
              <a:rect l="0" t="0" r="r" b="b"/>
              <a:pathLst>
                <a:path w="467" h="365">
                  <a:moveTo>
                    <a:pt x="466" y="359"/>
                  </a:moveTo>
                  <a:lnTo>
                    <a:pt x="467" y="361"/>
                  </a:lnTo>
                  <a:lnTo>
                    <a:pt x="3" y="0"/>
                  </a:lnTo>
                  <a:lnTo>
                    <a:pt x="0" y="4"/>
                  </a:lnTo>
                  <a:lnTo>
                    <a:pt x="464" y="365"/>
                  </a:lnTo>
                  <a:lnTo>
                    <a:pt x="466" y="365"/>
                  </a:lnTo>
                  <a:lnTo>
                    <a:pt x="464" y="365"/>
                  </a:lnTo>
                  <a:lnTo>
                    <a:pt x="464" y="365"/>
                  </a:lnTo>
                  <a:lnTo>
                    <a:pt x="466" y="365"/>
                  </a:lnTo>
                  <a:lnTo>
                    <a:pt x="466" y="35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78" name="Freeform 86"/>
            <p:cNvSpPr>
              <a:spLocks/>
            </p:cNvSpPr>
            <p:nvPr/>
          </p:nvSpPr>
          <p:spPr bwMode="auto">
            <a:xfrm>
              <a:off x="5037" y="3836"/>
              <a:ext cx="256" cy="6"/>
            </a:xfrm>
            <a:custGeom>
              <a:avLst/>
              <a:gdLst/>
              <a:ahLst/>
              <a:cxnLst>
                <a:cxn ang="0">
                  <a:pos x="251" y="2"/>
                </a:cxn>
                <a:cxn ang="0">
                  <a:pos x="253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53" y="6"/>
                </a:cxn>
                <a:cxn ang="0">
                  <a:pos x="256" y="6"/>
                </a:cxn>
                <a:cxn ang="0">
                  <a:pos x="253" y="6"/>
                </a:cxn>
                <a:cxn ang="0">
                  <a:pos x="255" y="6"/>
                </a:cxn>
                <a:cxn ang="0">
                  <a:pos x="256" y="6"/>
                </a:cxn>
                <a:cxn ang="0">
                  <a:pos x="251" y="2"/>
                </a:cxn>
              </a:cxnLst>
              <a:rect l="0" t="0" r="r" b="b"/>
              <a:pathLst>
                <a:path w="256" h="6">
                  <a:moveTo>
                    <a:pt x="251" y="2"/>
                  </a:moveTo>
                  <a:lnTo>
                    <a:pt x="25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53" y="6"/>
                  </a:lnTo>
                  <a:lnTo>
                    <a:pt x="256" y="6"/>
                  </a:lnTo>
                  <a:lnTo>
                    <a:pt x="253" y="6"/>
                  </a:lnTo>
                  <a:lnTo>
                    <a:pt x="255" y="6"/>
                  </a:lnTo>
                  <a:lnTo>
                    <a:pt x="256" y="6"/>
                  </a:lnTo>
                  <a:lnTo>
                    <a:pt x="251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79" name="Freeform 87"/>
            <p:cNvSpPr>
              <a:spLocks/>
            </p:cNvSpPr>
            <p:nvPr/>
          </p:nvSpPr>
          <p:spPr bwMode="auto">
            <a:xfrm>
              <a:off x="5288" y="3475"/>
              <a:ext cx="268" cy="367"/>
            </a:xfrm>
            <a:custGeom>
              <a:avLst/>
              <a:gdLst/>
              <a:ahLst/>
              <a:cxnLst>
                <a:cxn ang="0">
                  <a:pos x="262" y="6"/>
                </a:cxn>
                <a:cxn ang="0">
                  <a:pos x="259" y="2"/>
                </a:cxn>
                <a:cxn ang="0">
                  <a:pos x="0" y="363"/>
                </a:cxn>
                <a:cxn ang="0">
                  <a:pos x="5" y="367"/>
                </a:cxn>
                <a:cxn ang="0">
                  <a:pos x="264" y="6"/>
                </a:cxn>
                <a:cxn ang="0">
                  <a:pos x="262" y="0"/>
                </a:cxn>
                <a:cxn ang="0">
                  <a:pos x="264" y="6"/>
                </a:cxn>
                <a:cxn ang="0">
                  <a:pos x="268" y="0"/>
                </a:cxn>
                <a:cxn ang="0">
                  <a:pos x="262" y="0"/>
                </a:cxn>
                <a:cxn ang="0">
                  <a:pos x="262" y="6"/>
                </a:cxn>
              </a:cxnLst>
              <a:rect l="0" t="0" r="r" b="b"/>
              <a:pathLst>
                <a:path w="268" h="367">
                  <a:moveTo>
                    <a:pt x="262" y="6"/>
                  </a:moveTo>
                  <a:lnTo>
                    <a:pt x="259" y="2"/>
                  </a:lnTo>
                  <a:lnTo>
                    <a:pt x="0" y="363"/>
                  </a:lnTo>
                  <a:lnTo>
                    <a:pt x="5" y="367"/>
                  </a:lnTo>
                  <a:lnTo>
                    <a:pt x="264" y="6"/>
                  </a:lnTo>
                  <a:lnTo>
                    <a:pt x="262" y="0"/>
                  </a:lnTo>
                  <a:lnTo>
                    <a:pt x="264" y="6"/>
                  </a:lnTo>
                  <a:lnTo>
                    <a:pt x="268" y="0"/>
                  </a:lnTo>
                  <a:lnTo>
                    <a:pt x="262" y="0"/>
                  </a:lnTo>
                  <a:lnTo>
                    <a:pt x="262" y="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80" name="Freeform 88"/>
            <p:cNvSpPr>
              <a:spLocks/>
            </p:cNvSpPr>
            <p:nvPr/>
          </p:nvSpPr>
          <p:spPr bwMode="auto">
            <a:xfrm>
              <a:off x="4572" y="3475"/>
              <a:ext cx="978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978" y="6"/>
                </a:cxn>
                <a:cxn ang="0">
                  <a:pos x="978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978" h="6">
                  <a:moveTo>
                    <a:pt x="0" y="4"/>
                  </a:moveTo>
                  <a:lnTo>
                    <a:pt x="0" y="6"/>
                  </a:lnTo>
                  <a:lnTo>
                    <a:pt x="978" y="6"/>
                  </a:lnTo>
                  <a:lnTo>
                    <a:pt x="978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81" name="Freeform 89"/>
            <p:cNvSpPr>
              <a:spLocks/>
            </p:cNvSpPr>
            <p:nvPr/>
          </p:nvSpPr>
          <p:spPr bwMode="auto">
            <a:xfrm>
              <a:off x="3048" y="3475"/>
              <a:ext cx="941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941" y="6"/>
                </a:cxn>
                <a:cxn ang="0">
                  <a:pos x="941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941" h="6">
                  <a:moveTo>
                    <a:pt x="0" y="4"/>
                  </a:moveTo>
                  <a:lnTo>
                    <a:pt x="0" y="6"/>
                  </a:lnTo>
                  <a:lnTo>
                    <a:pt x="941" y="6"/>
                  </a:lnTo>
                  <a:lnTo>
                    <a:pt x="941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82" name="Freeform 90"/>
            <p:cNvSpPr>
              <a:spLocks/>
            </p:cNvSpPr>
            <p:nvPr/>
          </p:nvSpPr>
          <p:spPr bwMode="auto">
            <a:xfrm>
              <a:off x="1314" y="3475"/>
              <a:ext cx="1262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1262" y="6"/>
                </a:cxn>
                <a:cxn ang="0">
                  <a:pos x="1262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262" h="6">
                  <a:moveTo>
                    <a:pt x="0" y="4"/>
                  </a:moveTo>
                  <a:lnTo>
                    <a:pt x="0" y="6"/>
                  </a:lnTo>
                  <a:lnTo>
                    <a:pt x="1262" y="6"/>
                  </a:lnTo>
                  <a:lnTo>
                    <a:pt x="1262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83" name="Freeform 91"/>
            <p:cNvSpPr>
              <a:spLocks/>
            </p:cNvSpPr>
            <p:nvPr/>
          </p:nvSpPr>
          <p:spPr bwMode="auto">
            <a:xfrm>
              <a:off x="202" y="3475"/>
              <a:ext cx="672" cy="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6"/>
                </a:cxn>
                <a:cxn ang="0">
                  <a:pos x="672" y="6"/>
                </a:cxn>
                <a:cxn ang="0">
                  <a:pos x="672" y="0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8" y="2"/>
                </a:cxn>
              </a:cxnLst>
              <a:rect l="0" t="0" r="r" b="b"/>
              <a:pathLst>
                <a:path w="672" h="6">
                  <a:moveTo>
                    <a:pt x="8" y="2"/>
                  </a:moveTo>
                  <a:lnTo>
                    <a:pt x="6" y="6"/>
                  </a:lnTo>
                  <a:lnTo>
                    <a:pt x="672" y="6"/>
                  </a:lnTo>
                  <a:lnTo>
                    <a:pt x="672" y="0"/>
                  </a:lnTo>
                  <a:lnTo>
                    <a:pt x="6" y="0"/>
                  </a:lnTo>
                  <a:lnTo>
                    <a:pt x="4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84" name="Freeform 92"/>
            <p:cNvSpPr>
              <a:spLocks/>
            </p:cNvSpPr>
            <p:nvPr/>
          </p:nvSpPr>
          <p:spPr bwMode="auto">
            <a:xfrm>
              <a:off x="206" y="3477"/>
              <a:ext cx="242" cy="365"/>
            </a:xfrm>
            <a:custGeom>
              <a:avLst/>
              <a:gdLst/>
              <a:ahLst/>
              <a:cxnLst>
                <a:cxn ang="0">
                  <a:pos x="239" y="359"/>
                </a:cxn>
                <a:cxn ang="0">
                  <a:pos x="242" y="361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37" y="365"/>
                </a:cxn>
                <a:cxn ang="0">
                  <a:pos x="239" y="365"/>
                </a:cxn>
                <a:cxn ang="0">
                  <a:pos x="237" y="365"/>
                </a:cxn>
                <a:cxn ang="0">
                  <a:pos x="237" y="365"/>
                </a:cxn>
                <a:cxn ang="0">
                  <a:pos x="239" y="365"/>
                </a:cxn>
                <a:cxn ang="0">
                  <a:pos x="239" y="359"/>
                </a:cxn>
              </a:cxnLst>
              <a:rect l="0" t="0" r="r" b="b"/>
              <a:pathLst>
                <a:path w="242" h="365">
                  <a:moveTo>
                    <a:pt x="239" y="359"/>
                  </a:moveTo>
                  <a:lnTo>
                    <a:pt x="242" y="361"/>
                  </a:lnTo>
                  <a:lnTo>
                    <a:pt x="4" y="0"/>
                  </a:lnTo>
                  <a:lnTo>
                    <a:pt x="0" y="4"/>
                  </a:lnTo>
                  <a:lnTo>
                    <a:pt x="237" y="365"/>
                  </a:lnTo>
                  <a:lnTo>
                    <a:pt x="239" y="365"/>
                  </a:lnTo>
                  <a:lnTo>
                    <a:pt x="237" y="365"/>
                  </a:lnTo>
                  <a:lnTo>
                    <a:pt x="237" y="365"/>
                  </a:lnTo>
                  <a:lnTo>
                    <a:pt x="239" y="365"/>
                  </a:lnTo>
                  <a:lnTo>
                    <a:pt x="239" y="35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85" name="Freeform 93"/>
            <p:cNvSpPr>
              <a:spLocks/>
            </p:cNvSpPr>
            <p:nvPr/>
          </p:nvSpPr>
          <p:spPr bwMode="auto">
            <a:xfrm>
              <a:off x="445" y="3836"/>
              <a:ext cx="229" cy="6"/>
            </a:xfrm>
            <a:custGeom>
              <a:avLst/>
              <a:gdLst/>
              <a:ahLst/>
              <a:cxnLst>
                <a:cxn ang="0">
                  <a:pos x="223" y="2"/>
                </a:cxn>
                <a:cxn ang="0">
                  <a:pos x="22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27" y="6"/>
                </a:cxn>
                <a:cxn ang="0">
                  <a:pos x="229" y="4"/>
                </a:cxn>
                <a:cxn ang="0">
                  <a:pos x="227" y="6"/>
                </a:cxn>
                <a:cxn ang="0">
                  <a:pos x="227" y="6"/>
                </a:cxn>
                <a:cxn ang="0">
                  <a:pos x="229" y="4"/>
                </a:cxn>
                <a:cxn ang="0">
                  <a:pos x="223" y="2"/>
                </a:cxn>
              </a:cxnLst>
              <a:rect l="0" t="0" r="r" b="b"/>
              <a:pathLst>
                <a:path w="229" h="6">
                  <a:moveTo>
                    <a:pt x="223" y="2"/>
                  </a:moveTo>
                  <a:lnTo>
                    <a:pt x="22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27" y="6"/>
                  </a:lnTo>
                  <a:lnTo>
                    <a:pt x="229" y="4"/>
                  </a:lnTo>
                  <a:lnTo>
                    <a:pt x="227" y="6"/>
                  </a:lnTo>
                  <a:lnTo>
                    <a:pt x="227" y="6"/>
                  </a:lnTo>
                  <a:lnTo>
                    <a:pt x="229" y="4"/>
                  </a:lnTo>
                  <a:lnTo>
                    <a:pt x="223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86" name="Freeform 94"/>
            <p:cNvSpPr>
              <a:spLocks/>
            </p:cNvSpPr>
            <p:nvPr/>
          </p:nvSpPr>
          <p:spPr bwMode="auto">
            <a:xfrm>
              <a:off x="668" y="3477"/>
              <a:ext cx="210" cy="363"/>
            </a:xfrm>
            <a:custGeom>
              <a:avLst/>
              <a:gdLst/>
              <a:ahLst/>
              <a:cxnLst>
                <a:cxn ang="0">
                  <a:pos x="204" y="2"/>
                </a:cxn>
                <a:cxn ang="0">
                  <a:pos x="204" y="0"/>
                </a:cxn>
                <a:cxn ang="0">
                  <a:pos x="0" y="361"/>
                </a:cxn>
                <a:cxn ang="0">
                  <a:pos x="6" y="363"/>
                </a:cxn>
                <a:cxn ang="0">
                  <a:pos x="210" y="2"/>
                </a:cxn>
                <a:cxn ang="0">
                  <a:pos x="210" y="2"/>
                </a:cxn>
                <a:cxn ang="0">
                  <a:pos x="210" y="2"/>
                </a:cxn>
                <a:cxn ang="0">
                  <a:pos x="210" y="2"/>
                </a:cxn>
                <a:cxn ang="0">
                  <a:pos x="210" y="2"/>
                </a:cxn>
                <a:cxn ang="0">
                  <a:pos x="204" y="2"/>
                </a:cxn>
              </a:cxnLst>
              <a:rect l="0" t="0" r="r" b="b"/>
              <a:pathLst>
                <a:path w="210" h="363">
                  <a:moveTo>
                    <a:pt x="204" y="2"/>
                  </a:moveTo>
                  <a:lnTo>
                    <a:pt x="204" y="0"/>
                  </a:lnTo>
                  <a:lnTo>
                    <a:pt x="0" y="361"/>
                  </a:lnTo>
                  <a:lnTo>
                    <a:pt x="6" y="363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04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87" name="Freeform 95"/>
            <p:cNvSpPr>
              <a:spLocks/>
            </p:cNvSpPr>
            <p:nvPr/>
          </p:nvSpPr>
          <p:spPr bwMode="auto">
            <a:xfrm>
              <a:off x="872" y="2982"/>
              <a:ext cx="106" cy="497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01" y="0"/>
                </a:cxn>
                <a:cxn ang="0">
                  <a:pos x="0" y="497"/>
                </a:cxn>
                <a:cxn ang="0">
                  <a:pos x="6" y="497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01" y="0"/>
                </a:cxn>
              </a:cxnLst>
              <a:rect l="0" t="0" r="r" b="b"/>
              <a:pathLst>
                <a:path w="106" h="497">
                  <a:moveTo>
                    <a:pt x="101" y="0"/>
                  </a:moveTo>
                  <a:lnTo>
                    <a:pt x="101" y="0"/>
                  </a:lnTo>
                  <a:lnTo>
                    <a:pt x="0" y="497"/>
                  </a:lnTo>
                  <a:lnTo>
                    <a:pt x="6" y="497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88" name="Freeform 96"/>
            <p:cNvSpPr>
              <a:spLocks/>
            </p:cNvSpPr>
            <p:nvPr/>
          </p:nvSpPr>
          <p:spPr bwMode="auto">
            <a:xfrm>
              <a:off x="973" y="2679"/>
              <a:ext cx="22" cy="303"/>
            </a:xfrm>
            <a:custGeom>
              <a:avLst/>
              <a:gdLst/>
              <a:ahLst/>
              <a:cxnLst>
                <a:cxn ang="0">
                  <a:pos x="22" y="15"/>
                </a:cxn>
                <a:cxn ang="0">
                  <a:pos x="16" y="15"/>
                </a:cxn>
                <a:cxn ang="0">
                  <a:pos x="0" y="303"/>
                </a:cxn>
                <a:cxn ang="0">
                  <a:pos x="5" y="303"/>
                </a:cxn>
                <a:cxn ang="0">
                  <a:pos x="22" y="15"/>
                </a:cxn>
                <a:cxn ang="0">
                  <a:pos x="16" y="17"/>
                </a:cxn>
                <a:cxn ang="0">
                  <a:pos x="22" y="15"/>
                </a:cxn>
                <a:cxn ang="0">
                  <a:pos x="18" y="0"/>
                </a:cxn>
                <a:cxn ang="0">
                  <a:pos x="16" y="15"/>
                </a:cxn>
                <a:cxn ang="0">
                  <a:pos x="22" y="15"/>
                </a:cxn>
              </a:cxnLst>
              <a:rect l="0" t="0" r="r" b="b"/>
              <a:pathLst>
                <a:path w="22" h="303">
                  <a:moveTo>
                    <a:pt x="22" y="15"/>
                  </a:moveTo>
                  <a:lnTo>
                    <a:pt x="16" y="15"/>
                  </a:lnTo>
                  <a:lnTo>
                    <a:pt x="0" y="303"/>
                  </a:lnTo>
                  <a:lnTo>
                    <a:pt x="5" y="303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22" y="15"/>
                  </a:lnTo>
                  <a:lnTo>
                    <a:pt x="18" y="0"/>
                  </a:lnTo>
                  <a:lnTo>
                    <a:pt x="16" y="15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89" name="Freeform 97"/>
            <p:cNvSpPr>
              <a:spLocks/>
            </p:cNvSpPr>
            <p:nvPr/>
          </p:nvSpPr>
          <p:spPr bwMode="auto">
            <a:xfrm>
              <a:off x="989" y="2694"/>
              <a:ext cx="98" cy="290"/>
            </a:xfrm>
            <a:custGeom>
              <a:avLst/>
              <a:gdLst/>
              <a:ahLst/>
              <a:cxnLst>
                <a:cxn ang="0">
                  <a:pos x="98" y="288"/>
                </a:cxn>
                <a:cxn ang="0">
                  <a:pos x="98" y="288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92" y="290"/>
                </a:cxn>
                <a:cxn ang="0">
                  <a:pos x="92" y="290"/>
                </a:cxn>
                <a:cxn ang="0">
                  <a:pos x="92" y="290"/>
                </a:cxn>
                <a:cxn ang="0">
                  <a:pos x="92" y="290"/>
                </a:cxn>
                <a:cxn ang="0">
                  <a:pos x="92" y="290"/>
                </a:cxn>
                <a:cxn ang="0">
                  <a:pos x="98" y="288"/>
                </a:cxn>
              </a:cxnLst>
              <a:rect l="0" t="0" r="r" b="b"/>
              <a:pathLst>
                <a:path w="98" h="290">
                  <a:moveTo>
                    <a:pt x="98" y="288"/>
                  </a:moveTo>
                  <a:lnTo>
                    <a:pt x="98" y="288"/>
                  </a:lnTo>
                  <a:lnTo>
                    <a:pt x="6" y="0"/>
                  </a:lnTo>
                  <a:lnTo>
                    <a:pt x="0" y="2"/>
                  </a:lnTo>
                  <a:lnTo>
                    <a:pt x="92" y="290"/>
                  </a:lnTo>
                  <a:lnTo>
                    <a:pt x="92" y="290"/>
                  </a:lnTo>
                  <a:lnTo>
                    <a:pt x="92" y="290"/>
                  </a:lnTo>
                  <a:lnTo>
                    <a:pt x="92" y="290"/>
                  </a:lnTo>
                  <a:lnTo>
                    <a:pt x="92" y="290"/>
                  </a:lnTo>
                  <a:lnTo>
                    <a:pt x="98" y="28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90" name="Freeform 98"/>
            <p:cNvSpPr>
              <a:spLocks/>
            </p:cNvSpPr>
            <p:nvPr/>
          </p:nvSpPr>
          <p:spPr bwMode="auto">
            <a:xfrm>
              <a:off x="1081" y="2982"/>
              <a:ext cx="237" cy="499"/>
            </a:xfrm>
            <a:custGeom>
              <a:avLst/>
              <a:gdLst/>
              <a:ahLst/>
              <a:cxnLst>
                <a:cxn ang="0">
                  <a:pos x="235" y="495"/>
                </a:cxn>
                <a:cxn ang="0">
                  <a:pos x="237" y="495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231" y="497"/>
                </a:cxn>
                <a:cxn ang="0">
                  <a:pos x="231" y="499"/>
                </a:cxn>
                <a:cxn ang="0">
                  <a:pos x="231" y="497"/>
                </a:cxn>
                <a:cxn ang="0">
                  <a:pos x="231" y="499"/>
                </a:cxn>
                <a:cxn ang="0">
                  <a:pos x="231" y="499"/>
                </a:cxn>
                <a:cxn ang="0">
                  <a:pos x="235" y="495"/>
                </a:cxn>
              </a:cxnLst>
              <a:rect l="0" t="0" r="r" b="b"/>
              <a:pathLst>
                <a:path w="237" h="499">
                  <a:moveTo>
                    <a:pt x="235" y="495"/>
                  </a:moveTo>
                  <a:lnTo>
                    <a:pt x="237" y="495"/>
                  </a:lnTo>
                  <a:lnTo>
                    <a:pt x="6" y="0"/>
                  </a:lnTo>
                  <a:lnTo>
                    <a:pt x="0" y="2"/>
                  </a:lnTo>
                  <a:lnTo>
                    <a:pt x="231" y="497"/>
                  </a:lnTo>
                  <a:lnTo>
                    <a:pt x="231" y="499"/>
                  </a:lnTo>
                  <a:lnTo>
                    <a:pt x="231" y="497"/>
                  </a:lnTo>
                  <a:lnTo>
                    <a:pt x="231" y="499"/>
                  </a:lnTo>
                  <a:lnTo>
                    <a:pt x="231" y="499"/>
                  </a:lnTo>
                  <a:lnTo>
                    <a:pt x="235" y="49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91" name="Freeform 99"/>
            <p:cNvSpPr>
              <a:spLocks/>
            </p:cNvSpPr>
            <p:nvPr/>
          </p:nvSpPr>
          <p:spPr bwMode="auto">
            <a:xfrm>
              <a:off x="1312" y="3477"/>
              <a:ext cx="411" cy="365"/>
            </a:xfrm>
            <a:custGeom>
              <a:avLst/>
              <a:gdLst/>
              <a:ahLst/>
              <a:cxnLst>
                <a:cxn ang="0">
                  <a:pos x="409" y="359"/>
                </a:cxn>
                <a:cxn ang="0">
                  <a:pos x="411" y="361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08" y="365"/>
                </a:cxn>
                <a:cxn ang="0">
                  <a:pos x="409" y="365"/>
                </a:cxn>
                <a:cxn ang="0">
                  <a:pos x="408" y="365"/>
                </a:cxn>
                <a:cxn ang="0">
                  <a:pos x="408" y="365"/>
                </a:cxn>
                <a:cxn ang="0">
                  <a:pos x="409" y="365"/>
                </a:cxn>
                <a:cxn ang="0">
                  <a:pos x="409" y="359"/>
                </a:cxn>
              </a:cxnLst>
              <a:rect l="0" t="0" r="r" b="b"/>
              <a:pathLst>
                <a:path w="411" h="365">
                  <a:moveTo>
                    <a:pt x="409" y="359"/>
                  </a:moveTo>
                  <a:lnTo>
                    <a:pt x="411" y="361"/>
                  </a:lnTo>
                  <a:lnTo>
                    <a:pt x="4" y="0"/>
                  </a:lnTo>
                  <a:lnTo>
                    <a:pt x="0" y="4"/>
                  </a:lnTo>
                  <a:lnTo>
                    <a:pt x="408" y="365"/>
                  </a:lnTo>
                  <a:lnTo>
                    <a:pt x="409" y="365"/>
                  </a:lnTo>
                  <a:lnTo>
                    <a:pt x="408" y="365"/>
                  </a:lnTo>
                  <a:lnTo>
                    <a:pt x="408" y="365"/>
                  </a:lnTo>
                  <a:lnTo>
                    <a:pt x="409" y="365"/>
                  </a:lnTo>
                  <a:lnTo>
                    <a:pt x="409" y="35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92" name="Freeform 100"/>
            <p:cNvSpPr>
              <a:spLocks/>
            </p:cNvSpPr>
            <p:nvPr/>
          </p:nvSpPr>
          <p:spPr bwMode="auto">
            <a:xfrm>
              <a:off x="1721" y="3836"/>
              <a:ext cx="499" cy="6"/>
            </a:xfrm>
            <a:custGeom>
              <a:avLst/>
              <a:gdLst/>
              <a:ahLst/>
              <a:cxnLst>
                <a:cxn ang="0">
                  <a:pos x="496" y="2"/>
                </a:cxn>
                <a:cxn ang="0">
                  <a:pos x="498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498" y="6"/>
                </a:cxn>
                <a:cxn ang="0">
                  <a:pos x="499" y="6"/>
                </a:cxn>
                <a:cxn ang="0">
                  <a:pos x="498" y="6"/>
                </a:cxn>
                <a:cxn ang="0">
                  <a:pos x="499" y="6"/>
                </a:cxn>
                <a:cxn ang="0">
                  <a:pos x="499" y="6"/>
                </a:cxn>
                <a:cxn ang="0">
                  <a:pos x="496" y="2"/>
                </a:cxn>
              </a:cxnLst>
              <a:rect l="0" t="0" r="r" b="b"/>
              <a:pathLst>
                <a:path w="499" h="6">
                  <a:moveTo>
                    <a:pt x="496" y="2"/>
                  </a:moveTo>
                  <a:lnTo>
                    <a:pt x="49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498" y="6"/>
                  </a:lnTo>
                  <a:lnTo>
                    <a:pt x="499" y="6"/>
                  </a:lnTo>
                  <a:lnTo>
                    <a:pt x="498" y="6"/>
                  </a:lnTo>
                  <a:lnTo>
                    <a:pt x="499" y="6"/>
                  </a:lnTo>
                  <a:lnTo>
                    <a:pt x="499" y="6"/>
                  </a:lnTo>
                  <a:lnTo>
                    <a:pt x="496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93" name="Freeform 101"/>
            <p:cNvSpPr>
              <a:spLocks/>
            </p:cNvSpPr>
            <p:nvPr/>
          </p:nvSpPr>
          <p:spPr bwMode="auto">
            <a:xfrm>
              <a:off x="2217" y="3477"/>
              <a:ext cx="359" cy="365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56" y="0"/>
                </a:cxn>
                <a:cxn ang="0">
                  <a:pos x="0" y="361"/>
                </a:cxn>
                <a:cxn ang="0">
                  <a:pos x="3" y="365"/>
                </a:cxn>
                <a:cxn ang="0">
                  <a:pos x="359" y="4"/>
                </a:cxn>
                <a:cxn ang="0">
                  <a:pos x="359" y="2"/>
                </a:cxn>
                <a:cxn ang="0">
                  <a:pos x="359" y="4"/>
                </a:cxn>
                <a:cxn ang="0">
                  <a:pos x="359" y="4"/>
                </a:cxn>
                <a:cxn ang="0">
                  <a:pos x="359" y="2"/>
                </a:cxn>
                <a:cxn ang="0">
                  <a:pos x="354" y="0"/>
                </a:cxn>
              </a:cxnLst>
              <a:rect l="0" t="0" r="r" b="b"/>
              <a:pathLst>
                <a:path w="359" h="365">
                  <a:moveTo>
                    <a:pt x="354" y="0"/>
                  </a:moveTo>
                  <a:lnTo>
                    <a:pt x="356" y="0"/>
                  </a:lnTo>
                  <a:lnTo>
                    <a:pt x="0" y="361"/>
                  </a:lnTo>
                  <a:lnTo>
                    <a:pt x="3" y="365"/>
                  </a:lnTo>
                  <a:lnTo>
                    <a:pt x="359" y="4"/>
                  </a:lnTo>
                  <a:lnTo>
                    <a:pt x="359" y="2"/>
                  </a:lnTo>
                  <a:lnTo>
                    <a:pt x="359" y="4"/>
                  </a:lnTo>
                  <a:lnTo>
                    <a:pt x="359" y="4"/>
                  </a:lnTo>
                  <a:lnTo>
                    <a:pt x="359" y="2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94" name="Freeform 102"/>
            <p:cNvSpPr>
              <a:spLocks/>
            </p:cNvSpPr>
            <p:nvPr/>
          </p:nvSpPr>
          <p:spPr bwMode="auto">
            <a:xfrm>
              <a:off x="2571" y="2857"/>
              <a:ext cx="299" cy="622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295" y="0"/>
                </a:cxn>
                <a:cxn ang="0">
                  <a:pos x="0" y="620"/>
                </a:cxn>
                <a:cxn ang="0">
                  <a:pos x="5" y="622"/>
                </a:cxn>
                <a:cxn ang="0">
                  <a:pos x="299" y="2"/>
                </a:cxn>
                <a:cxn ang="0">
                  <a:pos x="299" y="0"/>
                </a:cxn>
                <a:cxn ang="0">
                  <a:pos x="299" y="2"/>
                </a:cxn>
                <a:cxn ang="0">
                  <a:pos x="299" y="2"/>
                </a:cxn>
                <a:cxn ang="0">
                  <a:pos x="299" y="0"/>
                </a:cxn>
                <a:cxn ang="0">
                  <a:pos x="293" y="0"/>
                </a:cxn>
              </a:cxnLst>
              <a:rect l="0" t="0" r="r" b="b"/>
              <a:pathLst>
                <a:path w="299" h="622">
                  <a:moveTo>
                    <a:pt x="293" y="0"/>
                  </a:moveTo>
                  <a:lnTo>
                    <a:pt x="295" y="0"/>
                  </a:lnTo>
                  <a:lnTo>
                    <a:pt x="0" y="620"/>
                  </a:lnTo>
                  <a:lnTo>
                    <a:pt x="5" y="622"/>
                  </a:lnTo>
                  <a:lnTo>
                    <a:pt x="299" y="2"/>
                  </a:lnTo>
                  <a:lnTo>
                    <a:pt x="299" y="0"/>
                  </a:lnTo>
                  <a:lnTo>
                    <a:pt x="299" y="2"/>
                  </a:lnTo>
                  <a:lnTo>
                    <a:pt x="299" y="2"/>
                  </a:lnTo>
                  <a:lnTo>
                    <a:pt x="299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95" name="Freeform 103"/>
            <p:cNvSpPr>
              <a:spLocks/>
            </p:cNvSpPr>
            <p:nvPr/>
          </p:nvSpPr>
          <p:spPr bwMode="auto">
            <a:xfrm>
              <a:off x="2864" y="2327"/>
              <a:ext cx="6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30"/>
                </a:cxn>
                <a:cxn ang="0">
                  <a:pos x="6" y="53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530">
                  <a:moveTo>
                    <a:pt x="0" y="0"/>
                  </a:moveTo>
                  <a:lnTo>
                    <a:pt x="0" y="0"/>
                  </a:lnTo>
                  <a:lnTo>
                    <a:pt x="0" y="530"/>
                  </a:lnTo>
                  <a:lnTo>
                    <a:pt x="6" y="530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96" name="Freeform 104"/>
            <p:cNvSpPr>
              <a:spLocks/>
            </p:cNvSpPr>
            <p:nvPr/>
          </p:nvSpPr>
          <p:spPr bwMode="auto">
            <a:xfrm>
              <a:off x="2864" y="1852"/>
              <a:ext cx="79" cy="477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74" y="2"/>
                </a:cxn>
                <a:cxn ang="0">
                  <a:pos x="0" y="475"/>
                </a:cxn>
                <a:cxn ang="0">
                  <a:pos x="6" y="477"/>
                </a:cxn>
                <a:cxn ang="0">
                  <a:pos x="79" y="2"/>
                </a:cxn>
                <a:cxn ang="0">
                  <a:pos x="79" y="4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74" y="2"/>
                </a:cxn>
                <a:cxn ang="0">
                  <a:pos x="74" y="0"/>
                </a:cxn>
              </a:cxnLst>
              <a:rect l="0" t="0" r="r" b="b"/>
              <a:pathLst>
                <a:path w="79" h="477">
                  <a:moveTo>
                    <a:pt x="74" y="0"/>
                  </a:moveTo>
                  <a:lnTo>
                    <a:pt x="74" y="2"/>
                  </a:lnTo>
                  <a:lnTo>
                    <a:pt x="0" y="475"/>
                  </a:lnTo>
                  <a:lnTo>
                    <a:pt x="6" y="477"/>
                  </a:lnTo>
                  <a:lnTo>
                    <a:pt x="79" y="2"/>
                  </a:lnTo>
                  <a:lnTo>
                    <a:pt x="79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97" name="Freeform 105"/>
            <p:cNvSpPr>
              <a:spLocks/>
            </p:cNvSpPr>
            <p:nvPr/>
          </p:nvSpPr>
          <p:spPr bwMode="auto">
            <a:xfrm>
              <a:off x="2938" y="1355"/>
              <a:ext cx="268" cy="501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2" y="0"/>
                </a:cxn>
                <a:cxn ang="0">
                  <a:pos x="0" y="497"/>
                </a:cxn>
                <a:cxn ang="0">
                  <a:pos x="5" y="501"/>
                </a:cxn>
                <a:cxn ang="0">
                  <a:pos x="268" y="4"/>
                </a:cxn>
                <a:cxn ang="0">
                  <a:pos x="268" y="4"/>
                </a:cxn>
                <a:cxn ang="0">
                  <a:pos x="264" y="0"/>
                </a:cxn>
                <a:cxn ang="0">
                  <a:pos x="262" y="0"/>
                </a:cxn>
                <a:cxn ang="0">
                  <a:pos x="262" y="0"/>
                </a:cxn>
                <a:cxn ang="0">
                  <a:pos x="264" y="0"/>
                </a:cxn>
              </a:cxnLst>
              <a:rect l="0" t="0" r="r" b="b"/>
              <a:pathLst>
                <a:path w="268" h="501">
                  <a:moveTo>
                    <a:pt x="264" y="0"/>
                  </a:moveTo>
                  <a:lnTo>
                    <a:pt x="262" y="0"/>
                  </a:lnTo>
                  <a:lnTo>
                    <a:pt x="0" y="497"/>
                  </a:lnTo>
                  <a:lnTo>
                    <a:pt x="5" y="501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4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98" name="Freeform 106"/>
            <p:cNvSpPr>
              <a:spLocks/>
            </p:cNvSpPr>
            <p:nvPr/>
          </p:nvSpPr>
          <p:spPr bwMode="auto">
            <a:xfrm>
              <a:off x="3202" y="1022"/>
              <a:ext cx="271" cy="337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268" y="0"/>
                </a:cxn>
                <a:cxn ang="0">
                  <a:pos x="0" y="333"/>
                </a:cxn>
                <a:cxn ang="0">
                  <a:pos x="4" y="337"/>
                </a:cxn>
                <a:cxn ang="0">
                  <a:pos x="271" y="3"/>
                </a:cxn>
                <a:cxn ang="0">
                  <a:pos x="270" y="2"/>
                </a:cxn>
              </a:cxnLst>
              <a:rect l="0" t="0" r="r" b="b"/>
              <a:pathLst>
                <a:path w="271" h="337">
                  <a:moveTo>
                    <a:pt x="270" y="2"/>
                  </a:moveTo>
                  <a:lnTo>
                    <a:pt x="268" y="0"/>
                  </a:lnTo>
                  <a:lnTo>
                    <a:pt x="0" y="333"/>
                  </a:lnTo>
                  <a:lnTo>
                    <a:pt x="4" y="337"/>
                  </a:lnTo>
                  <a:lnTo>
                    <a:pt x="271" y="3"/>
                  </a:lnTo>
                  <a:lnTo>
                    <a:pt x="270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99" name="Freeform 107"/>
            <p:cNvSpPr>
              <a:spLocks/>
            </p:cNvSpPr>
            <p:nvPr/>
          </p:nvSpPr>
          <p:spPr bwMode="auto">
            <a:xfrm>
              <a:off x="4048" y="981"/>
              <a:ext cx="90" cy="1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90" y="19"/>
                </a:cxn>
                <a:cxn ang="0">
                  <a:pos x="90" y="13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90" h="19">
                  <a:moveTo>
                    <a:pt x="0" y="4"/>
                  </a:moveTo>
                  <a:lnTo>
                    <a:pt x="0" y="6"/>
                  </a:lnTo>
                  <a:lnTo>
                    <a:pt x="90" y="19"/>
                  </a:lnTo>
                  <a:lnTo>
                    <a:pt x="90" y="13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00" name="Freeform 108"/>
            <p:cNvSpPr>
              <a:spLocks/>
            </p:cNvSpPr>
            <p:nvPr/>
          </p:nvSpPr>
          <p:spPr bwMode="auto">
            <a:xfrm>
              <a:off x="615" y="1200"/>
              <a:ext cx="141" cy="119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21" y="44"/>
                </a:cxn>
                <a:cxn ang="0">
                  <a:pos x="141" y="51"/>
                </a:cxn>
                <a:cxn ang="0">
                  <a:pos x="85" y="119"/>
                </a:cxn>
                <a:cxn ang="0">
                  <a:pos x="74" y="88"/>
                </a:cxn>
                <a:cxn ang="0">
                  <a:pos x="0" y="77"/>
                </a:cxn>
                <a:cxn ang="0">
                  <a:pos x="2" y="77"/>
                </a:cxn>
                <a:cxn ang="0">
                  <a:pos x="6" y="73"/>
                </a:cxn>
                <a:cxn ang="0">
                  <a:pos x="11" y="69"/>
                </a:cxn>
                <a:cxn ang="0">
                  <a:pos x="19" y="66"/>
                </a:cxn>
                <a:cxn ang="0">
                  <a:pos x="28" y="58"/>
                </a:cxn>
                <a:cxn ang="0">
                  <a:pos x="39" y="53"/>
                </a:cxn>
                <a:cxn ang="0">
                  <a:pos x="48" y="45"/>
                </a:cxn>
                <a:cxn ang="0">
                  <a:pos x="59" y="38"/>
                </a:cxn>
                <a:cxn ang="0">
                  <a:pos x="70" y="31"/>
                </a:cxn>
                <a:cxn ang="0">
                  <a:pos x="81" y="23"/>
                </a:cxn>
                <a:cxn ang="0">
                  <a:pos x="90" y="16"/>
                </a:cxn>
                <a:cxn ang="0">
                  <a:pos x="99" y="11"/>
                </a:cxn>
                <a:cxn ang="0">
                  <a:pos x="107" y="7"/>
                </a:cxn>
                <a:cxn ang="0">
                  <a:pos x="112" y="3"/>
                </a:cxn>
                <a:cxn ang="0">
                  <a:pos x="116" y="0"/>
                </a:cxn>
                <a:cxn ang="0">
                  <a:pos x="118" y="0"/>
                </a:cxn>
              </a:cxnLst>
              <a:rect l="0" t="0" r="r" b="b"/>
              <a:pathLst>
                <a:path w="141" h="119">
                  <a:moveTo>
                    <a:pt x="118" y="0"/>
                  </a:moveTo>
                  <a:lnTo>
                    <a:pt x="121" y="44"/>
                  </a:lnTo>
                  <a:lnTo>
                    <a:pt x="141" y="51"/>
                  </a:lnTo>
                  <a:lnTo>
                    <a:pt x="85" y="119"/>
                  </a:lnTo>
                  <a:lnTo>
                    <a:pt x="74" y="88"/>
                  </a:lnTo>
                  <a:lnTo>
                    <a:pt x="0" y="77"/>
                  </a:lnTo>
                  <a:lnTo>
                    <a:pt x="2" y="77"/>
                  </a:lnTo>
                  <a:lnTo>
                    <a:pt x="6" y="73"/>
                  </a:lnTo>
                  <a:lnTo>
                    <a:pt x="11" y="69"/>
                  </a:lnTo>
                  <a:lnTo>
                    <a:pt x="19" y="66"/>
                  </a:lnTo>
                  <a:lnTo>
                    <a:pt x="28" y="58"/>
                  </a:lnTo>
                  <a:lnTo>
                    <a:pt x="39" y="53"/>
                  </a:lnTo>
                  <a:lnTo>
                    <a:pt x="48" y="45"/>
                  </a:lnTo>
                  <a:lnTo>
                    <a:pt x="59" y="38"/>
                  </a:lnTo>
                  <a:lnTo>
                    <a:pt x="70" y="31"/>
                  </a:lnTo>
                  <a:lnTo>
                    <a:pt x="81" y="23"/>
                  </a:lnTo>
                  <a:lnTo>
                    <a:pt x="90" y="16"/>
                  </a:lnTo>
                  <a:lnTo>
                    <a:pt x="99" y="11"/>
                  </a:lnTo>
                  <a:lnTo>
                    <a:pt x="107" y="7"/>
                  </a:lnTo>
                  <a:lnTo>
                    <a:pt x="112" y="3"/>
                  </a:lnTo>
                  <a:lnTo>
                    <a:pt x="116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01" name="Freeform 109"/>
            <p:cNvSpPr>
              <a:spLocks/>
            </p:cNvSpPr>
            <p:nvPr/>
          </p:nvSpPr>
          <p:spPr bwMode="auto">
            <a:xfrm>
              <a:off x="657" y="1178"/>
              <a:ext cx="1679" cy="2202"/>
            </a:xfrm>
            <a:custGeom>
              <a:avLst/>
              <a:gdLst/>
              <a:ahLst/>
              <a:cxnLst>
                <a:cxn ang="0">
                  <a:pos x="1074" y="515"/>
                </a:cxn>
                <a:cxn ang="0">
                  <a:pos x="1019" y="599"/>
                </a:cxn>
                <a:cxn ang="0">
                  <a:pos x="1000" y="738"/>
                </a:cxn>
                <a:cxn ang="0">
                  <a:pos x="864" y="702"/>
                </a:cxn>
                <a:cxn ang="0">
                  <a:pos x="756" y="715"/>
                </a:cxn>
                <a:cxn ang="0">
                  <a:pos x="751" y="871"/>
                </a:cxn>
                <a:cxn ang="0">
                  <a:pos x="866" y="830"/>
                </a:cxn>
                <a:cxn ang="0">
                  <a:pos x="861" y="918"/>
                </a:cxn>
                <a:cxn ang="0">
                  <a:pos x="965" y="1032"/>
                </a:cxn>
                <a:cxn ang="0">
                  <a:pos x="1105" y="1006"/>
                </a:cxn>
                <a:cxn ang="0">
                  <a:pos x="1301" y="1032"/>
                </a:cxn>
                <a:cxn ang="0">
                  <a:pos x="1446" y="1175"/>
                </a:cxn>
                <a:cxn ang="0">
                  <a:pos x="1620" y="1305"/>
                </a:cxn>
                <a:cxn ang="0">
                  <a:pos x="1626" y="1474"/>
                </a:cxn>
                <a:cxn ang="0">
                  <a:pos x="1545" y="1655"/>
                </a:cxn>
                <a:cxn ang="0">
                  <a:pos x="1464" y="1815"/>
                </a:cxn>
                <a:cxn ang="0">
                  <a:pos x="1253" y="1993"/>
                </a:cxn>
                <a:cxn ang="0">
                  <a:pos x="1231" y="2165"/>
                </a:cxn>
                <a:cxn ang="0">
                  <a:pos x="1105" y="2029"/>
                </a:cxn>
                <a:cxn ang="0">
                  <a:pos x="1092" y="1784"/>
                </a:cxn>
                <a:cxn ang="0">
                  <a:pos x="1068" y="1562"/>
                </a:cxn>
                <a:cxn ang="0">
                  <a:pos x="951" y="1344"/>
                </a:cxn>
                <a:cxn ang="0">
                  <a:pos x="1006" y="1221"/>
                </a:cxn>
                <a:cxn ang="0">
                  <a:pos x="934" y="1054"/>
                </a:cxn>
                <a:cxn ang="0">
                  <a:pos x="776" y="970"/>
                </a:cxn>
                <a:cxn ang="0">
                  <a:pos x="626" y="896"/>
                </a:cxn>
                <a:cxn ang="0">
                  <a:pos x="529" y="817"/>
                </a:cxn>
                <a:cxn ang="0">
                  <a:pos x="417" y="667"/>
                </a:cxn>
                <a:cxn ang="0">
                  <a:pos x="398" y="397"/>
                </a:cxn>
                <a:cxn ang="0">
                  <a:pos x="340" y="242"/>
                </a:cxn>
                <a:cxn ang="0">
                  <a:pos x="166" y="214"/>
                </a:cxn>
                <a:cxn ang="0">
                  <a:pos x="48" y="256"/>
                </a:cxn>
                <a:cxn ang="0">
                  <a:pos x="37" y="243"/>
                </a:cxn>
                <a:cxn ang="0">
                  <a:pos x="65" y="141"/>
                </a:cxn>
                <a:cxn ang="0">
                  <a:pos x="164" y="91"/>
                </a:cxn>
                <a:cxn ang="0">
                  <a:pos x="211" y="23"/>
                </a:cxn>
                <a:cxn ang="0">
                  <a:pos x="367" y="0"/>
                </a:cxn>
                <a:cxn ang="0">
                  <a:pos x="620" y="89"/>
                </a:cxn>
                <a:cxn ang="0">
                  <a:pos x="817" y="44"/>
                </a:cxn>
                <a:cxn ang="0">
                  <a:pos x="870" y="122"/>
                </a:cxn>
                <a:cxn ang="0">
                  <a:pos x="835" y="196"/>
                </a:cxn>
                <a:cxn ang="0">
                  <a:pos x="938" y="242"/>
                </a:cxn>
                <a:cxn ang="0">
                  <a:pos x="918" y="146"/>
                </a:cxn>
                <a:cxn ang="0">
                  <a:pos x="1101" y="165"/>
                </a:cxn>
                <a:cxn ang="0">
                  <a:pos x="1160" y="247"/>
                </a:cxn>
                <a:cxn ang="0">
                  <a:pos x="1211" y="298"/>
                </a:cxn>
                <a:cxn ang="0">
                  <a:pos x="1138" y="357"/>
                </a:cxn>
              </a:cxnLst>
              <a:rect l="0" t="0" r="r" b="b"/>
              <a:pathLst>
                <a:path w="1679" h="2202">
                  <a:moveTo>
                    <a:pt x="1191" y="430"/>
                  </a:moveTo>
                  <a:lnTo>
                    <a:pt x="1105" y="447"/>
                  </a:lnTo>
                  <a:lnTo>
                    <a:pt x="1074" y="515"/>
                  </a:lnTo>
                  <a:lnTo>
                    <a:pt x="1031" y="513"/>
                  </a:lnTo>
                  <a:lnTo>
                    <a:pt x="1031" y="551"/>
                  </a:lnTo>
                  <a:lnTo>
                    <a:pt x="1019" y="599"/>
                  </a:lnTo>
                  <a:lnTo>
                    <a:pt x="987" y="654"/>
                  </a:lnTo>
                  <a:lnTo>
                    <a:pt x="1006" y="687"/>
                  </a:lnTo>
                  <a:lnTo>
                    <a:pt x="1000" y="738"/>
                  </a:lnTo>
                  <a:lnTo>
                    <a:pt x="960" y="738"/>
                  </a:lnTo>
                  <a:lnTo>
                    <a:pt x="938" y="693"/>
                  </a:lnTo>
                  <a:lnTo>
                    <a:pt x="864" y="702"/>
                  </a:lnTo>
                  <a:lnTo>
                    <a:pt x="833" y="733"/>
                  </a:lnTo>
                  <a:lnTo>
                    <a:pt x="822" y="718"/>
                  </a:lnTo>
                  <a:lnTo>
                    <a:pt x="756" y="715"/>
                  </a:lnTo>
                  <a:lnTo>
                    <a:pt x="709" y="781"/>
                  </a:lnTo>
                  <a:lnTo>
                    <a:pt x="736" y="797"/>
                  </a:lnTo>
                  <a:lnTo>
                    <a:pt x="751" y="871"/>
                  </a:lnTo>
                  <a:lnTo>
                    <a:pt x="793" y="867"/>
                  </a:lnTo>
                  <a:lnTo>
                    <a:pt x="797" y="830"/>
                  </a:lnTo>
                  <a:lnTo>
                    <a:pt x="866" y="830"/>
                  </a:lnTo>
                  <a:lnTo>
                    <a:pt x="890" y="860"/>
                  </a:lnTo>
                  <a:lnTo>
                    <a:pt x="864" y="872"/>
                  </a:lnTo>
                  <a:lnTo>
                    <a:pt x="861" y="918"/>
                  </a:lnTo>
                  <a:lnTo>
                    <a:pt x="918" y="924"/>
                  </a:lnTo>
                  <a:lnTo>
                    <a:pt x="914" y="984"/>
                  </a:lnTo>
                  <a:lnTo>
                    <a:pt x="965" y="1032"/>
                  </a:lnTo>
                  <a:lnTo>
                    <a:pt x="1019" y="1034"/>
                  </a:lnTo>
                  <a:lnTo>
                    <a:pt x="1070" y="1012"/>
                  </a:lnTo>
                  <a:lnTo>
                    <a:pt x="1105" y="1006"/>
                  </a:lnTo>
                  <a:lnTo>
                    <a:pt x="1228" y="1003"/>
                  </a:lnTo>
                  <a:lnTo>
                    <a:pt x="1239" y="1012"/>
                  </a:lnTo>
                  <a:lnTo>
                    <a:pt x="1301" y="1032"/>
                  </a:lnTo>
                  <a:lnTo>
                    <a:pt x="1356" y="1102"/>
                  </a:lnTo>
                  <a:lnTo>
                    <a:pt x="1422" y="1102"/>
                  </a:lnTo>
                  <a:lnTo>
                    <a:pt x="1446" y="1175"/>
                  </a:lnTo>
                  <a:lnTo>
                    <a:pt x="1477" y="1226"/>
                  </a:lnTo>
                  <a:lnTo>
                    <a:pt x="1527" y="1265"/>
                  </a:lnTo>
                  <a:lnTo>
                    <a:pt x="1620" y="1305"/>
                  </a:lnTo>
                  <a:lnTo>
                    <a:pt x="1679" y="1327"/>
                  </a:lnTo>
                  <a:lnTo>
                    <a:pt x="1679" y="1437"/>
                  </a:lnTo>
                  <a:lnTo>
                    <a:pt x="1626" y="1474"/>
                  </a:lnTo>
                  <a:lnTo>
                    <a:pt x="1626" y="1564"/>
                  </a:lnTo>
                  <a:lnTo>
                    <a:pt x="1595" y="1630"/>
                  </a:lnTo>
                  <a:lnTo>
                    <a:pt x="1545" y="1655"/>
                  </a:lnTo>
                  <a:lnTo>
                    <a:pt x="1519" y="1710"/>
                  </a:lnTo>
                  <a:lnTo>
                    <a:pt x="1474" y="1751"/>
                  </a:lnTo>
                  <a:lnTo>
                    <a:pt x="1464" y="1815"/>
                  </a:lnTo>
                  <a:lnTo>
                    <a:pt x="1415" y="1820"/>
                  </a:lnTo>
                  <a:lnTo>
                    <a:pt x="1325" y="1919"/>
                  </a:lnTo>
                  <a:lnTo>
                    <a:pt x="1253" y="1993"/>
                  </a:lnTo>
                  <a:lnTo>
                    <a:pt x="1213" y="2040"/>
                  </a:lnTo>
                  <a:lnTo>
                    <a:pt x="1211" y="2156"/>
                  </a:lnTo>
                  <a:lnTo>
                    <a:pt x="1231" y="2165"/>
                  </a:lnTo>
                  <a:lnTo>
                    <a:pt x="1226" y="2202"/>
                  </a:lnTo>
                  <a:lnTo>
                    <a:pt x="1153" y="2176"/>
                  </a:lnTo>
                  <a:lnTo>
                    <a:pt x="1105" y="2029"/>
                  </a:lnTo>
                  <a:lnTo>
                    <a:pt x="1079" y="1956"/>
                  </a:lnTo>
                  <a:lnTo>
                    <a:pt x="1086" y="1888"/>
                  </a:lnTo>
                  <a:lnTo>
                    <a:pt x="1092" y="1784"/>
                  </a:lnTo>
                  <a:lnTo>
                    <a:pt x="1118" y="1753"/>
                  </a:lnTo>
                  <a:lnTo>
                    <a:pt x="1121" y="1620"/>
                  </a:lnTo>
                  <a:lnTo>
                    <a:pt x="1068" y="1562"/>
                  </a:lnTo>
                  <a:lnTo>
                    <a:pt x="1006" y="1509"/>
                  </a:lnTo>
                  <a:lnTo>
                    <a:pt x="971" y="1410"/>
                  </a:lnTo>
                  <a:lnTo>
                    <a:pt x="951" y="1344"/>
                  </a:lnTo>
                  <a:lnTo>
                    <a:pt x="954" y="1270"/>
                  </a:lnTo>
                  <a:lnTo>
                    <a:pt x="976" y="1223"/>
                  </a:lnTo>
                  <a:lnTo>
                    <a:pt x="1006" y="1221"/>
                  </a:lnTo>
                  <a:lnTo>
                    <a:pt x="1013" y="1102"/>
                  </a:lnTo>
                  <a:lnTo>
                    <a:pt x="945" y="1105"/>
                  </a:lnTo>
                  <a:lnTo>
                    <a:pt x="934" y="1054"/>
                  </a:lnTo>
                  <a:lnTo>
                    <a:pt x="870" y="1012"/>
                  </a:lnTo>
                  <a:lnTo>
                    <a:pt x="819" y="1001"/>
                  </a:lnTo>
                  <a:lnTo>
                    <a:pt x="776" y="970"/>
                  </a:lnTo>
                  <a:lnTo>
                    <a:pt x="723" y="948"/>
                  </a:lnTo>
                  <a:lnTo>
                    <a:pt x="666" y="916"/>
                  </a:lnTo>
                  <a:lnTo>
                    <a:pt x="626" y="896"/>
                  </a:lnTo>
                  <a:lnTo>
                    <a:pt x="565" y="893"/>
                  </a:lnTo>
                  <a:lnTo>
                    <a:pt x="562" y="817"/>
                  </a:lnTo>
                  <a:lnTo>
                    <a:pt x="529" y="817"/>
                  </a:lnTo>
                  <a:lnTo>
                    <a:pt x="472" y="744"/>
                  </a:lnTo>
                  <a:lnTo>
                    <a:pt x="455" y="702"/>
                  </a:lnTo>
                  <a:lnTo>
                    <a:pt x="417" y="667"/>
                  </a:lnTo>
                  <a:lnTo>
                    <a:pt x="362" y="529"/>
                  </a:lnTo>
                  <a:lnTo>
                    <a:pt x="375" y="436"/>
                  </a:lnTo>
                  <a:lnTo>
                    <a:pt x="398" y="397"/>
                  </a:lnTo>
                  <a:lnTo>
                    <a:pt x="382" y="335"/>
                  </a:lnTo>
                  <a:lnTo>
                    <a:pt x="353" y="278"/>
                  </a:lnTo>
                  <a:lnTo>
                    <a:pt x="340" y="242"/>
                  </a:lnTo>
                  <a:lnTo>
                    <a:pt x="299" y="194"/>
                  </a:lnTo>
                  <a:lnTo>
                    <a:pt x="195" y="194"/>
                  </a:lnTo>
                  <a:lnTo>
                    <a:pt x="166" y="214"/>
                  </a:lnTo>
                  <a:lnTo>
                    <a:pt x="107" y="221"/>
                  </a:lnTo>
                  <a:lnTo>
                    <a:pt x="96" y="242"/>
                  </a:lnTo>
                  <a:lnTo>
                    <a:pt x="48" y="256"/>
                  </a:lnTo>
                  <a:lnTo>
                    <a:pt x="6" y="269"/>
                  </a:lnTo>
                  <a:lnTo>
                    <a:pt x="0" y="256"/>
                  </a:lnTo>
                  <a:lnTo>
                    <a:pt x="37" y="243"/>
                  </a:lnTo>
                  <a:lnTo>
                    <a:pt x="37" y="227"/>
                  </a:lnTo>
                  <a:lnTo>
                    <a:pt x="59" y="220"/>
                  </a:lnTo>
                  <a:lnTo>
                    <a:pt x="65" y="141"/>
                  </a:lnTo>
                  <a:lnTo>
                    <a:pt x="112" y="141"/>
                  </a:lnTo>
                  <a:lnTo>
                    <a:pt x="121" y="95"/>
                  </a:lnTo>
                  <a:lnTo>
                    <a:pt x="164" y="91"/>
                  </a:lnTo>
                  <a:lnTo>
                    <a:pt x="166" y="64"/>
                  </a:lnTo>
                  <a:lnTo>
                    <a:pt x="215" y="49"/>
                  </a:lnTo>
                  <a:lnTo>
                    <a:pt x="211" y="23"/>
                  </a:lnTo>
                  <a:lnTo>
                    <a:pt x="265" y="22"/>
                  </a:lnTo>
                  <a:lnTo>
                    <a:pt x="268" y="0"/>
                  </a:lnTo>
                  <a:lnTo>
                    <a:pt x="367" y="0"/>
                  </a:lnTo>
                  <a:lnTo>
                    <a:pt x="398" y="44"/>
                  </a:lnTo>
                  <a:lnTo>
                    <a:pt x="593" y="44"/>
                  </a:lnTo>
                  <a:lnTo>
                    <a:pt x="620" y="89"/>
                  </a:lnTo>
                  <a:lnTo>
                    <a:pt x="694" y="84"/>
                  </a:lnTo>
                  <a:lnTo>
                    <a:pt x="782" y="66"/>
                  </a:lnTo>
                  <a:lnTo>
                    <a:pt x="817" y="44"/>
                  </a:lnTo>
                  <a:lnTo>
                    <a:pt x="853" y="64"/>
                  </a:lnTo>
                  <a:lnTo>
                    <a:pt x="853" y="104"/>
                  </a:lnTo>
                  <a:lnTo>
                    <a:pt x="870" y="122"/>
                  </a:lnTo>
                  <a:lnTo>
                    <a:pt x="824" y="128"/>
                  </a:lnTo>
                  <a:lnTo>
                    <a:pt x="839" y="157"/>
                  </a:lnTo>
                  <a:lnTo>
                    <a:pt x="835" y="196"/>
                  </a:lnTo>
                  <a:lnTo>
                    <a:pt x="866" y="196"/>
                  </a:lnTo>
                  <a:lnTo>
                    <a:pt x="914" y="243"/>
                  </a:lnTo>
                  <a:lnTo>
                    <a:pt x="938" y="242"/>
                  </a:lnTo>
                  <a:lnTo>
                    <a:pt x="934" y="190"/>
                  </a:lnTo>
                  <a:lnTo>
                    <a:pt x="918" y="172"/>
                  </a:lnTo>
                  <a:lnTo>
                    <a:pt x="918" y="146"/>
                  </a:lnTo>
                  <a:lnTo>
                    <a:pt x="1008" y="146"/>
                  </a:lnTo>
                  <a:lnTo>
                    <a:pt x="1013" y="165"/>
                  </a:lnTo>
                  <a:lnTo>
                    <a:pt x="1101" y="165"/>
                  </a:lnTo>
                  <a:lnTo>
                    <a:pt x="1142" y="205"/>
                  </a:lnTo>
                  <a:lnTo>
                    <a:pt x="1160" y="205"/>
                  </a:lnTo>
                  <a:lnTo>
                    <a:pt x="1160" y="247"/>
                  </a:lnTo>
                  <a:lnTo>
                    <a:pt x="1186" y="247"/>
                  </a:lnTo>
                  <a:lnTo>
                    <a:pt x="1186" y="289"/>
                  </a:lnTo>
                  <a:lnTo>
                    <a:pt x="1211" y="298"/>
                  </a:lnTo>
                  <a:lnTo>
                    <a:pt x="1211" y="341"/>
                  </a:lnTo>
                  <a:lnTo>
                    <a:pt x="1191" y="357"/>
                  </a:lnTo>
                  <a:lnTo>
                    <a:pt x="1138" y="357"/>
                  </a:lnTo>
                  <a:lnTo>
                    <a:pt x="1195" y="394"/>
                  </a:lnTo>
                  <a:lnTo>
                    <a:pt x="1191" y="43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02" name="Freeform 110"/>
            <p:cNvSpPr>
              <a:spLocks/>
            </p:cNvSpPr>
            <p:nvPr/>
          </p:nvSpPr>
          <p:spPr bwMode="auto">
            <a:xfrm>
              <a:off x="1575" y="1966"/>
              <a:ext cx="156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"/>
                </a:cxn>
                <a:cxn ang="0">
                  <a:pos x="38" y="55"/>
                </a:cxn>
                <a:cxn ang="0">
                  <a:pos x="101" y="68"/>
                </a:cxn>
                <a:cxn ang="0">
                  <a:pos x="119" y="88"/>
                </a:cxn>
                <a:cxn ang="0">
                  <a:pos x="146" y="83"/>
                </a:cxn>
                <a:cxn ang="0">
                  <a:pos x="156" y="50"/>
                </a:cxn>
                <a:cxn ang="0">
                  <a:pos x="110" y="40"/>
                </a:cxn>
                <a:cxn ang="0">
                  <a:pos x="38" y="7"/>
                </a:cxn>
                <a:cxn ang="0">
                  <a:pos x="0" y="0"/>
                </a:cxn>
              </a:cxnLst>
              <a:rect l="0" t="0" r="r" b="b"/>
              <a:pathLst>
                <a:path w="156" h="88">
                  <a:moveTo>
                    <a:pt x="0" y="0"/>
                  </a:moveTo>
                  <a:lnTo>
                    <a:pt x="0" y="37"/>
                  </a:lnTo>
                  <a:lnTo>
                    <a:pt x="38" y="55"/>
                  </a:lnTo>
                  <a:lnTo>
                    <a:pt x="101" y="68"/>
                  </a:lnTo>
                  <a:lnTo>
                    <a:pt x="119" y="88"/>
                  </a:lnTo>
                  <a:lnTo>
                    <a:pt x="146" y="83"/>
                  </a:lnTo>
                  <a:lnTo>
                    <a:pt x="156" y="50"/>
                  </a:lnTo>
                  <a:lnTo>
                    <a:pt x="110" y="40"/>
                  </a:lnTo>
                  <a:lnTo>
                    <a:pt x="3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03" name="Rectangle 111"/>
            <p:cNvSpPr>
              <a:spLocks noChangeArrowheads="1"/>
            </p:cNvSpPr>
            <p:nvPr/>
          </p:nvSpPr>
          <p:spPr bwMode="auto">
            <a:xfrm>
              <a:off x="1710" y="2076"/>
              <a:ext cx="33" cy="29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04" name="Rectangle 112"/>
            <p:cNvSpPr>
              <a:spLocks noChangeArrowheads="1"/>
            </p:cNvSpPr>
            <p:nvPr/>
          </p:nvSpPr>
          <p:spPr bwMode="auto">
            <a:xfrm>
              <a:off x="1670" y="2094"/>
              <a:ext cx="15" cy="13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05" name="Rectangle 113"/>
            <p:cNvSpPr>
              <a:spLocks noChangeArrowheads="1"/>
            </p:cNvSpPr>
            <p:nvPr/>
          </p:nvSpPr>
          <p:spPr bwMode="auto">
            <a:xfrm>
              <a:off x="1767" y="2094"/>
              <a:ext cx="11" cy="11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06" name="Freeform 114"/>
            <p:cNvSpPr>
              <a:spLocks/>
            </p:cNvSpPr>
            <p:nvPr/>
          </p:nvSpPr>
          <p:spPr bwMode="auto">
            <a:xfrm>
              <a:off x="1863" y="1515"/>
              <a:ext cx="82" cy="7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16" y="0"/>
                </a:cxn>
                <a:cxn ang="0">
                  <a:pos x="0" y="46"/>
                </a:cxn>
                <a:cxn ang="0">
                  <a:pos x="31" y="77"/>
                </a:cxn>
                <a:cxn ang="0">
                  <a:pos x="57" y="48"/>
                </a:cxn>
                <a:cxn ang="0">
                  <a:pos x="79" y="42"/>
                </a:cxn>
                <a:cxn ang="0">
                  <a:pos x="82" y="4"/>
                </a:cxn>
                <a:cxn ang="0">
                  <a:pos x="53" y="0"/>
                </a:cxn>
              </a:cxnLst>
              <a:rect l="0" t="0" r="r" b="b"/>
              <a:pathLst>
                <a:path w="82" h="77">
                  <a:moveTo>
                    <a:pt x="53" y="0"/>
                  </a:moveTo>
                  <a:lnTo>
                    <a:pt x="16" y="0"/>
                  </a:lnTo>
                  <a:lnTo>
                    <a:pt x="0" y="46"/>
                  </a:lnTo>
                  <a:lnTo>
                    <a:pt x="31" y="77"/>
                  </a:lnTo>
                  <a:lnTo>
                    <a:pt x="57" y="48"/>
                  </a:lnTo>
                  <a:lnTo>
                    <a:pt x="79" y="42"/>
                  </a:lnTo>
                  <a:lnTo>
                    <a:pt x="82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07" name="Freeform 115"/>
            <p:cNvSpPr>
              <a:spLocks/>
            </p:cNvSpPr>
            <p:nvPr/>
          </p:nvSpPr>
          <p:spPr bwMode="auto">
            <a:xfrm>
              <a:off x="1621" y="1084"/>
              <a:ext cx="383" cy="268"/>
            </a:xfrm>
            <a:custGeom>
              <a:avLst/>
              <a:gdLst/>
              <a:ahLst/>
              <a:cxnLst>
                <a:cxn ang="0">
                  <a:pos x="258" y="37"/>
                </a:cxn>
                <a:cxn ang="0">
                  <a:pos x="256" y="35"/>
                </a:cxn>
                <a:cxn ang="0">
                  <a:pos x="253" y="33"/>
                </a:cxn>
                <a:cxn ang="0">
                  <a:pos x="247" y="31"/>
                </a:cxn>
                <a:cxn ang="0">
                  <a:pos x="240" y="29"/>
                </a:cxn>
                <a:cxn ang="0">
                  <a:pos x="233" y="28"/>
                </a:cxn>
                <a:cxn ang="0">
                  <a:pos x="225" y="24"/>
                </a:cxn>
                <a:cxn ang="0">
                  <a:pos x="216" y="20"/>
                </a:cxn>
                <a:cxn ang="0">
                  <a:pos x="207" y="18"/>
                </a:cxn>
                <a:cxn ang="0">
                  <a:pos x="198" y="15"/>
                </a:cxn>
                <a:cxn ang="0">
                  <a:pos x="190" y="11"/>
                </a:cxn>
                <a:cxn ang="0">
                  <a:pos x="181" y="9"/>
                </a:cxn>
                <a:cxn ang="0">
                  <a:pos x="176" y="6"/>
                </a:cxn>
                <a:cxn ang="0">
                  <a:pos x="170" y="4"/>
                </a:cxn>
                <a:cxn ang="0">
                  <a:pos x="166" y="4"/>
                </a:cxn>
                <a:cxn ang="0">
                  <a:pos x="166" y="2"/>
                </a:cxn>
                <a:cxn ang="0">
                  <a:pos x="166" y="2"/>
                </a:cxn>
                <a:cxn ang="0">
                  <a:pos x="132" y="22"/>
                </a:cxn>
                <a:cxn ang="0">
                  <a:pos x="84" y="22"/>
                </a:cxn>
                <a:cxn ang="0">
                  <a:pos x="86" y="6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111" y="99"/>
                </a:cxn>
                <a:cxn ang="0">
                  <a:pos x="135" y="128"/>
                </a:cxn>
                <a:cxn ang="0">
                  <a:pos x="137" y="149"/>
                </a:cxn>
                <a:cxn ang="0">
                  <a:pos x="244" y="227"/>
                </a:cxn>
                <a:cxn ang="0">
                  <a:pos x="267" y="262"/>
                </a:cxn>
                <a:cxn ang="0">
                  <a:pos x="361" y="268"/>
                </a:cxn>
                <a:cxn ang="0">
                  <a:pos x="357" y="215"/>
                </a:cxn>
                <a:cxn ang="0">
                  <a:pos x="357" y="185"/>
                </a:cxn>
                <a:cxn ang="0">
                  <a:pos x="383" y="178"/>
                </a:cxn>
                <a:cxn ang="0">
                  <a:pos x="381" y="176"/>
                </a:cxn>
                <a:cxn ang="0">
                  <a:pos x="377" y="172"/>
                </a:cxn>
                <a:cxn ang="0">
                  <a:pos x="372" y="165"/>
                </a:cxn>
                <a:cxn ang="0">
                  <a:pos x="363" y="156"/>
                </a:cxn>
                <a:cxn ang="0">
                  <a:pos x="354" y="145"/>
                </a:cxn>
                <a:cxn ang="0">
                  <a:pos x="344" y="132"/>
                </a:cxn>
                <a:cxn ang="0">
                  <a:pos x="333" y="119"/>
                </a:cxn>
                <a:cxn ang="0">
                  <a:pos x="321" y="106"/>
                </a:cxn>
                <a:cxn ang="0">
                  <a:pos x="310" y="94"/>
                </a:cxn>
                <a:cxn ang="0">
                  <a:pos x="299" y="81"/>
                </a:cxn>
                <a:cxn ang="0">
                  <a:pos x="288" y="68"/>
                </a:cxn>
                <a:cxn ang="0">
                  <a:pos x="278" y="59"/>
                </a:cxn>
                <a:cxn ang="0">
                  <a:pos x="271" y="50"/>
                </a:cxn>
                <a:cxn ang="0">
                  <a:pos x="264" y="42"/>
                </a:cxn>
                <a:cxn ang="0">
                  <a:pos x="260" y="37"/>
                </a:cxn>
                <a:cxn ang="0">
                  <a:pos x="258" y="37"/>
                </a:cxn>
              </a:cxnLst>
              <a:rect l="0" t="0" r="r" b="b"/>
              <a:pathLst>
                <a:path w="383" h="268">
                  <a:moveTo>
                    <a:pt x="258" y="37"/>
                  </a:moveTo>
                  <a:lnTo>
                    <a:pt x="256" y="35"/>
                  </a:lnTo>
                  <a:lnTo>
                    <a:pt x="253" y="33"/>
                  </a:lnTo>
                  <a:lnTo>
                    <a:pt x="247" y="31"/>
                  </a:lnTo>
                  <a:lnTo>
                    <a:pt x="240" y="29"/>
                  </a:lnTo>
                  <a:lnTo>
                    <a:pt x="233" y="28"/>
                  </a:lnTo>
                  <a:lnTo>
                    <a:pt x="225" y="24"/>
                  </a:lnTo>
                  <a:lnTo>
                    <a:pt x="216" y="20"/>
                  </a:lnTo>
                  <a:lnTo>
                    <a:pt x="207" y="18"/>
                  </a:lnTo>
                  <a:lnTo>
                    <a:pt x="198" y="15"/>
                  </a:lnTo>
                  <a:lnTo>
                    <a:pt x="190" y="11"/>
                  </a:lnTo>
                  <a:lnTo>
                    <a:pt x="181" y="9"/>
                  </a:lnTo>
                  <a:lnTo>
                    <a:pt x="176" y="6"/>
                  </a:lnTo>
                  <a:lnTo>
                    <a:pt x="170" y="4"/>
                  </a:lnTo>
                  <a:lnTo>
                    <a:pt x="166" y="4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32" y="22"/>
                  </a:lnTo>
                  <a:lnTo>
                    <a:pt x="84" y="22"/>
                  </a:lnTo>
                  <a:lnTo>
                    <a:pt x="86" y="6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11" y="99"/>
                  </a:lnTo>
                  <a:lnTo>
                    <a:pt x="135" y="128"/>
                  </a:lnTo>
                  <a:lnTo>
                    <a:pt x="137" y="149"/>
                  </a:lnTo>
                  <a:lnTo>
                    <a:pt x="244" y="227"/>
                  </a:lnTo>
                  <a:lnTo>
                    <a:pt x="267" y="262"/>
                  </a:lnTo>
                  <a:lnTo>
                    <a:pt x="361" y="268"/>
                  </a:lnTo>
                  <a:lnTo>
                    <a:pt x="357" y="215"/>
                  </a:lnTo>
                  <a:lnTo>
                    <a:pt x="357" y="185"/>
                  </a:lnTo>
                  <a:lnTo>
                    <a:pt x="383" y="178"/>
                  </a:lnTo>
                  <a:lnTo>
                    <a:pt x="381" y="176"/>
                  </a:lnTo>
                  <a:lnTo>
                    <a:pt x="377" y="172"/>
                  </a:lnTo>
                  <a:lnTo>
                    <a:pt x="372" y="165"/>
                  </a:lnTo>
                  <a:lnTo>
                    <a:pt x="363" y="156"/>
                  </a:lnTo>
                  <a:lnTo>
                    <a:pt x="354" y="145"/>
                  </a:lnTo>
                  <a:lnTo>
                    <a:pt x="344" y="132"/>
                  </a:lnTo>
                  <a:lnTo>
                    <a:pt x="333" y="119"/>
                  </a:lnTo>
                  <a:lnTo>
                    <a:pt x="321" y="106"/>
                  </a:lnTo>
                  <a:lnTo>
                    <a:pt x="310" y="94"/>
                  </a:lnTo>
                  <a:lnTo>
                    <a:pt x="299" y="81"/>
                  </a:lnTo>
                  <a:lnTo>
                    <a:pt x="288" y="68"/>
                  </a:lnTo>
                  <a:lnTo>
                    <a:pt x="278" y="59"/>
                  </a:lnTo>
                  <a:lnTo>
                    <a:pt x="271" y="50"/>
                  </a:lnTo>
                  <a:lnTo>
                    <a:pt x="264" y="42"/>
                  </a:lnTo>
                  <a:lnTo>
                    <a:pt x="260" y="37"/>
                  </a:lnTo>
                  <a:lnTo>
                    <a:pt x="258" y="37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08" name="Freeform 116"/>
            <p:cNvSpPr>
              <a:spLocks/>
            </p:cNvSpPr>
            <p:nvPr/>
          </p:nvSpPr>
          <p:spPr bwMode="auto">
            <a:xfrm>
              <a:off x="1527" y="1093"/>
              <a:ext cx="70" cy="112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22" y="0"/>
                </a:cxn>
                <a:cxn ang="0">
                  <a:pos x="0" y="17"/>
                </a:cxn>
                <a:cxn ang="0">
                  <a:pos x="5" y="61"/>
                </a:cxn>
                <a:cxn ang="0">
                  <a:pos x="31" y="86"/>
                </a:cxn>
                <a:cxn ang="0">
                  <a:pos x="20" y="108"/>
                </a:cxn>
                <a:cxn ang="0">
                  <a:pos x="42" y="112"/>
                </a:cxn>
                <a:cxn ang="0">
                  <a:pos x="70" y="66"/>
                </a:cxn>
                <a:cxn ang="0">
                  <a:pos x="68" y="2"/>
                </a:cxn>
              </a:cxnLst>
              <a:rect l="0" t="0" r="r" b="b"/>
              <a:pathLst>
                <a:path w="70" h="112">
                  <a:moveTo>
                    <a:pt x="68" y="2"/>
                  </a:moveTo>
                  <a:lnTo>
                    <a:pt x="22" y="0"/>
                  </a:lnTo>
                  <a:lnTo>
                    <a:pt x="0" y="17"/>
                  </a:lnTo>
                  <a:lnTo>
                    <a:pt x="5" y="61"/>
                  </a:lnTo>
                  <a:lnTo>
                    <a:pt x="31" y="86"/>
                  </a:lnTo>
                  <a:lnTo>
                    <a:pt x="20" y="108"/>
                  </a:lnTo>
                  <a:lnTo>
                    <a:pt x="42" y="112"/>
                  </a:lnTo>
                  <a:lnTo>
                    <a:pt x="70" y="66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09" name="Freeform 117"/>
            <p:cNvSpPr>
              <a:spLocks/>
            </p:cNvSpPr>
            <p:nvPr/>
          </p:nvSpPr>
          <p:spPr bwMode="auto">
            <a:xfrm>
              <a:off x="1532" y="1220"/>
              <a:ext cx="167" cy="91"/>
            </a:xfrm>
            <a:custGeom>
              <a:avLst/>
              <a:gdLst/>
              <a:ahLst/>
              <a:cxnLst>
                <a:cxn ang="0">
                  <a:pos x="153" y="53"/>
                </a:cxn>
                <a:cxn ang="0">
                  <a:pos x="125" y="24"/>
                </a:cxn>
                <a:cxn ang="0">
                  <a:pos x="28" y="0"/>
                </a:cxn>
                <a:cxn ang="0">
                  <a:pos x="0" y="33"/>
                </a:cxn>
                <a:cxn ang="0">
                  <a:pos x="68" y="58"/>
                </a:cxn>
                <a:cxn ang="0">
                  <a:pos x="136" y="91"/>
                </a:cxn>
                <a:cxn ang="0">
                  <a:pos x="167" y="69"/>
                </a:cxn>
                <a:cxn ang="0">
                  <a:pos x="153" y="53"/>
                </a:cxn>
              </a:cxnLst>
              <a:rect l="0" t="0" r="r" b="b"/>
              <a:pathLst>
                <a:path w="167" h="91">
                  <a:moveTo>
                    <a:pt x="153" y="53"/>
                  </a:moveTo>
                  <a:lnTo>
                    <a:pt x="125" y="24"/>
                  </a:lnTo>
                  <a:lnTo>
                    <a:pt x="28" y="0"/>
                  </a:lnTo>
                  <a:lnTo>
                    <a:pt x="0" y="33"/>
                  </a:lnTo>
                  <a:lnTo>
                    <a:pt x="68" y="58"/>
                  </a:lnTo>
                  <a:lnTo>
                    <a:pt x="136" y="91"/>
                  </a:lnTo>
                  <a:lnTo>
                    <a:pt x="167" y="69"/>
                  </a:lnTo>
                  <a:lnTo>
                    <a:pt x="153" y="53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10" name="Freeform 118"/>
            <p:cNvSpPr>
              <a:spLocks/>
            </p:cNvSpPr>
            <p:nvPr/>
          </p:nvSpPr>
          <p:spPr bwMode="auto">
            <a:xfrm>
              <a:off x="1314" y="1205"/>
              <a:ext cx="88" cy="4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46"/>
                </a:cxn>
                <a:cxn ang="0">
                  <a:pos x="88" y="22"/>
                </a:cxn>
                <a:cxn ang="0">
                  <a:pos x="79" y="0"/>
                </a:cxn>
                <a:cxn ang="0">
                  <a:pos x="0" y="26"/>
                </a:cxn>
              </a:cxnLst>
              <a:rect l="0" t="0" r="r" b="b"/>
              <a:pathLst>
                <a:path w="88" h="46">
                  <a:moveTo>
                    <a:pt x="0" y="26"/>
                  </a:moveTo>
                  <a:lnTo>
                    <a:pt x="4" y="46"/>
                  </a:lnTo>
                  <a:lnTo>
                    <a:pt x="88" y="22"/>
                  </a:lnTo>
                  <a:lnTo>
                    <a:pt x="79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11" name="Rectangle 119"/>
            <p:cNvSpPr>
              <a:spLocks noChangeArrowheads="1"/>
            </p:cNvSpPr>
            <p:nvPr/>
          </p:nvSpPr>
          <p:spPr bwMode="auto">
            <a:xfrm>
              <a:off x="1307" y="1159"/>
              <a:ext cx="27" cy="20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12" name="Rectangle 120"/>
            <p:cNvSpPr>
              <a:spLocks noChangeArrowheads="1"/>
            </p:cNvSpPr>
            <p:nvPr/>
          </p:nvSpPr>
          <p:spPr bwMode="auto">
            <a:xfrm>
              <a:off x="1369" y="1163"/>
              <a:ext cx="24" cy="20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13" name="Freeform 121"/>
            <p:cNvSpPr>
              <a:spLocks/>
            </p:cNvSpPr>
            <p:nvPr/>
          </p:nvSpPr>
          <p:spPr bwMode="auto">
            <a:xfrm>
              <a:off x="1468" y="1152"/>
              <a:ext cx="52" cy="42"/>
            </a:xfrm>
            <a:custGeom>
              <a:avLst/>
              <a:gdLst/>
              <a:ahLst/>
              <a:cxnLst>
                <a:cxn ang="0">
                  <a:pos x="41" y="42"/>
                </a:cxn>
                <a:cxn ang="0">
                  <a:pos x="52" y="18"/>
                </a:cxn>
                <a:cxn ang="0">
                  <a:pos x="9" y="0"/>
                </a:cxn>
                <a:cxn ang="0">
                  <a:pos x="0" y="22"/>
                </a:cxn>
                <a:cxn ang="0">
                  <a:pos x="41" y="42"/>
                </a:cxn>
              </a:cxnLst>
              <a:rect l="0" t="0" r="r" b="b"/>
              <a:pathLst>
                <a:path w="52" h="42">
                  <a:moveTo>
                    <a:pt x="41" y="42"/>
                  </a:moveTo>
                  <a:lnTo>
                    <a:pt x="52" y="18"/>
                  </a:lnTo>
                  <a:lnTo>
                    <a:pt x="9" y="0"/>
                  </a:lnTo>
                  <a:lnTo>
                    <a:pt x="0" y="22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14" name="Rectangle 122"/>
            <p:cNvSpPr>
              <a:spLocks noChangeArrowheads="1"/>
            </p:cNvSpPr>
            <p:nvPr/>
          </p:nvSpPr>
          <p:spPr bwMode="auto">
            <a:xfrm>
              <a:off x="1465" y="1095"/>
              <a:ext cx="25" cy="20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15" name="Rectangle 123"/>
            <p:cNvSpPr>
              <a:spLocks noChangeArrowheads="1"/>
            </p:cNvSpPr>
            <p:nvPr/>
          </p:nvSpPr>
          <p:spPr bwMode="auto">
            <a:xfrm>
              <a:off x="1543" y="1288"/>
              <a:ext cx="17" cy="16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16" name="Freeform 124"/>
            <p:cNvSpPr>
              <a:spLocks/>
            </p:cNvSpPr>
            <p:nvPr/>
          </p:nvSpPr>
          <p:spPr bwMode="auto">
            <a:xfrm>
              <a:off x="371" y="3638"/>
              <a:ext cx="415" cy="202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380" y="20"/>
                </a:cxn>
                <a:cxn ang="0">
                  <a:pos x="270" y="20"/>
                </a:cxn>
                <a:cxn ang="0">
                  <a:pos x="270" y="46"/>
                </a:cxn>
                <a:cxn ang="0">
                  <a:pos x="215" y="46"/>
                </a:cxn>
                <a:cxn ang="0">
                  <a:pos x="116" y="46"/>
                </a:cxn>
                <a:cxn ang="0">
                  <a:pos x="116" y="66"/>
                </a:cxn>
                <a:cxn ang="0">
                  <a:pos x="50" y="66"/>
                </a:cxn>
                <a:cxn ang="0">
                  <a:pos x="50" y="86"/>
                </a:cxn>
                <a:cxn ang="0">
                  <a:pos x="6" y="86"/>
                </a:cxn>
                <a:cxn ang="0">
                  <a:pos x="0" y="88"/>
                </a:cxn>
                <a:cxn ang="0">
                  <a:pos x="74" y="202"/>
                </a:cxn>
                <a:cxn ang="0">
                  <a:pos x="301" y="202"/>
                </a:cxn>
                <a:cxn ang="0">
                  <a:pos x="415" y="0"/>
                </a:cxn>
                <a:cxn ang="0">
                  <a:pos x="400" y="0"/>
                </a:cxn>
              </a:cxnLst>
              <a:rect l="0" t="0" r="r" b="b"/>
              <a:pathLst>
                <a:path w="415" h="202">
                  <a:moveTo>
                    <a:pt x="400" y="0"/>
                  </a:moveTo>
                  <a:lnTo>
                    <a:pt x="380" y="20"/>
                  </a:lnTo>
                  <a:lnTo>
                    <a:pt x="270" y="20"/>
                  </a:lnTo>
                  <a:lnTo>
                    <a:pt x="270" y="46"/>
                  </a:lnTo>
                  <a:lnTo>
                    <a:pt x="215" y="46"/>
                  </a:lnTo>
                  <a:lnTo>
                    <a:pt x="116" y="46"/>
                  </a:lnTo>
                  <a:lnTo>
                    <a:pt x="116" y="66"/>
                  </a:lnTo>
                  <a:lnTo>
                    <a:pt x="50" y="66"/>
                  </a:lnTo>
                  <a:lnTo>
                    <a:pt x="50" y="86"/>
                  </a:lnTo>
                  <a:lnTo>
                    <a:pt x="6" y="86"/>
                  </a:lnTo>
                  <a:lnTo>
                    <a:pt x="0" y="88"/>
                  </a:lnTo>
                  <a:lnTo>
                    <a:pt x="74" y="202"/>
                  </a:lnTo>
                  <a:lnTo>
                    <a:pt x="301" y="202"/>
                  </a:lnTo>
                  <a:lnTo>
                    <a:pt x="415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17" name="Freeform 125"/>
            <p:cNvSpPr>
              <a:spLocks/>
            </p:cNvSpPr>
            <p:nvPr/>
          </p:nvSpPr>
          <p:spPr bwMode="auto">
            <a:xfrm>
              <a:off x="1490" y="3572"/>
              <a:ext cx="945" cy="268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49" y="68"/>
                </a:cxn>
                <a:cxn ang="0">
                  <a:pos x="154" y="42"/>
                </a:cxn>
                <a:cxn ang="0">
                  <a:pos x="283" y="42"/>
                </a:cxn>
                <a:cxn ang="0">
                  <a:pos x="290" y="24"/>
                </a:cxn>
                <a:cxn ang="0">
                  <a:pos x="378" y="19"/>
                </a:cxn>
                <a:cxn ang="0">
                  <a:pos x="378" y="0"/>
                </a:cxn>
                <a:cxn ang="0">
                  <a:pos x="426" y="0"/>
                </a:cxn>
                <a:cxn ang="0">
                  <a:pos x="466" y="42"/>
                </a:cxn>
                <a:cxn ang="0">
                  <a:pos x="499" y="70"/>
                </a:cxn>
                <a:cxn ang="0">
                  <a:pos x="523" y="101"/>
                </a:cxn>
                <a:cxn ang="0">
                  <a:pos x="582" y="116"/>
                </a:cxn>
                <a:cxn ang="0">
                  <a:pos x="582" y="136"/>
                </a:cxn>
                <a:cxn ang="0">
                  <a:pos x="639" y="136"/>
                </a:cxn>
                <a:cxn ang="0">
                  <a:pos x="697" y="136"/>
                </a:cxn>
                <a:cxn ang="0">
                  <a:pos x="697" y="112"/>
                </a:cxn>
                <a:cxn ang="0">
                  <a:pos x="780" y="107"/>
                </a:cxn>
                <a:cxn ang="0">
                  <a:pos x="782" y="85"/>
                </a:cxn>
                <a:cxn ang="0">
                  <a:pos x="830" y="85"/>
                </a:cxn>
                <a:cxn ang="0">
                  <a:pos x="835" y="59"/>
                </a:cxn>
                <a:cxn ang="0">
                  <a:pos x="918" y="61"/>
                </a:cxn>
                <a:cxn ang="0">
                  <a:pos x="932" y="48"/>
                </a:cxn>
                <a:cxn ang="0">
                  <a:pos x="945" y="48"/>
                </a:cxn>
                <a:cxn ang="0">
                  <a:pos x="729" y="268"/>
                </a:cxn>
                <a:cxn ang="0">
                  <a:pos x="231" y="268"/>
                </a:cxn>
                <a:cxn ang="0">
                  <a:pos x="0" y="61"/>
                </a:cxn>
              </a:cxnLst>
              <a:rect l="0" t="0" r="r" b="b"/>
              <a:pathLst>
                <a:path w="945" h="268">
                  <a:moveTo>
                    <a:pt x="0" y="61"/>
                  </a:moveTo>
                  <a:lnTo>
                    <a:pt x="149" y="68"/>
                  </a:lnTo>
                  <a:lnTo>
                    <a:pt x="154" y="42"/>
                  </a:lnTo>
                  <a:lnTo>
                    <a:pt x="283" y="42"/>
                  </a:lnTo>
                  <a:lnTo>
                    <a:pt x="290" y="24"/>
                  </a:lnTo>
                  <a:lnTo>
                    <a:pt x="378" y="19"/>
                  </a:lnTo>
                  <a:lnTo>
                    <a:pt x="378" y="0"/>
                  </a:lnTo>
                  <a:lnTo>
                    <a:pt x="426" y="0"/>
                  </a:lnTo>
                  <a:lnTo>
                    <a:pt x="466" y="42"/>
                  </a:lnTo>
                  <a:lnTo>
                    <a:pt x="499" y="70"/>
                  </a:lnTo>
                  <a:lnTo>
                    <a:pt x="523" y="101"/>
                  </a:lnTo>
                  <a:lnTo>
                    <a:pt x="582" y="116"/>
                  </a:lnTo>
                  <a:lnTo>
                    <a:pt x="582" y="136"/>
                  </a:lnTo>
                  <a:lnTo>
                    <a:pt x="639" y="136"/>
                  </a:lnTo>
                  <a:lnTo>
                    <a:pt x="697" y="136"/>
                  </a:lnTo>
                  <a:lnTo>
                    <a:pt x="697" y="112"/>
                  </a:lnTo>
                  <a:lnTo>
                    <a:pt x="780" y="107"/>
                  </a:lnTo>
                  <a:lnTo>
                    <a:pt x="782" y="85"/>
                  </a:lnTo>
                  <a:lnTo>
                    <a:pt x="830" y="85"/>
                  </a:lnTo>
                  <a:lnTo>
                    <a:pt x="835" y="59"/>
                  </a:lnTo>
                  <a:lnTo>
                    <a:pt x="918" y="61"/>
                  </a:lnTo>
                  <a:lnTo>
                    <a:pt x="932" y="48"/>
                  </a:lnTo>
                  <a:lnTo>
                    <a:pt x="945" y="48"/>
                  </a:lnTo>
                  <a:lnTo>
                    <a:pt x="729" y="268"/>
                  </a:lnTo>
                  <a:lnTo>
                    <a:pt x="231" y="26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18" name="Freeform 126"/>
            <p:cNvSpPr>
              <a:spLocks/>
            </p:cNvSpPr>
            <p:nvPr/>
          </p:nvSpPr>
          <p:spPr bwMode="auto">
            <a:xfrm>
              <a:off x="2613" y="1128"/>
              <a:ext cx="2387" cy="1942"/>
            </a:xfrm>
            <a:custGeom>
              <a:avLst/>
              <a:gdLst/>
              <a:ahLst/>
              <a:cxnLst>
                <a:cxn ang="0">
                  <a:pos x="31" y="1062"/>
                </a:cxn>
                <a:cxn ang="0">
                  <a:pos x="255" y="1223"/>
                </a:cxn>
                <a:cxn ang="0">
                  <a:pos x="398" y="1210"/>
                </a:cxn>
                <a:cxn ang="0">
                  <a:pos x="475" y="1456"/>
                </a:cxn>
                <a:cxn ang="0">
                  <a:pos x="492" y="1676"/>
                </a:cxn>
                <a:cxn ang="0">
                  <a:pos x="543" y="1887"/>
                </a:cxn>
                <a:cxn ang="0">
                  <a:pos x="734" y="1913"/>
                </a:cxn>
                <a:cxn ang="0">
                  <a:pos x="807" y="1779"/>
                </a:cxn>
                <a:cxn ang="0">
                  <a:pos x="849" y="1619"/>
                </a:cxn>
                <a:cxn ang="0">
                  <a:pos x="901" y="1472"/>
                </a:cxn>
                <a:cxn ang="0">
                  <a:pos x="1033" y="1216"/>
                </a:cxn>
                <a:cxn ang="0">
                  <a:pos x="1079" y="1062"/>
                </a:cxn>
                <a:cxn ang="0">
                  <a:pos x="991" y="1021"/>
                </a:cxn>
                <a:cxn ang="0">
                  <a:pos x="1198" y="893"/>
                </a:cxn>
                <a:cxn ang="0">
                  <a:pos x="1082" y="790"/>
                </a:cxn>
                <a:cxn ang="0">
                  <a:pos x="1389" y="941"/>
                </a:cxn>
                <a:cxn ang="0">
                  <a:pos x="1519" y="1192"/>
                </a:cxn>
                <a:cxn ang="0">
                  <a:pos x="1534" y="1010"/>
                </a:cxn>
                <a:cxn ang="0">
                  <a:pos x="1693" y="985"/>
                </a:cxn>
                <a:cxn ang="0">
                  <a:pos x="1811" y="1186"/>
                </a:cxn>
                <a:cxn ang="0">
                  <a:pos x="1884" y="1399"/>
                </a:cxn>
                <a:cxn ang="0">
                  <a:pos x="1875" y="1163"/>
                </a:cxn>
                <a:cxn ang="0">
                  <a:pos x="1860" y="1126"/>
                </a:cxn>
                <a:cxn ang="0">
                  <a:pos x="1915" y="884"/>
                </a:cxn>
                <a:cxn ang="0">
                  <a:pos x="2073" y="660"/>
                </a:cxn>
                <a:cxn ang="0">
                  <a:pos x="2110" y="649"/>
                </a:cxn>
                <a:cxn ang="0">
                  <a:pos x="2152" y="534"/>
                </a:cxn>
                <a:cxn ang="0">
                  <a:pos x="2075" y="348"/>
                </a:cxn>
                <a:cxn ang="0">
                  <a:pos x="2205" y="251"/>
                </a:cxn>
                <a:cxn ang="0">
                  <a:pos x="2279" y="334"/>
                </a:cxn>
                <a:cxn ang="0">
                  <a:pos x="2326" y="251"/>
                </a:cxn>
                <a:cxn ang="0">
                  <a:pos x="2369" y="207"/>
                </a:cxn>
                <a:cxn ang="0">
                  <a:pos x="2284" y="156"/>
                </a:cxn>
                <a:cxn ang="0">
                  <a:pos x="2200" y="103"/>
                </a:cxn>
                <a:cxn ang="0">
                  <a:pos x="2165" y="110"/>
                </a:cxn>
                <a:cxn ang="0">
                  <a:pos x="1796" y="46"/>
                </a:cxn>
                <a:cxn ang="0">
                  <a:pos x="1387" y="0"/>
                </a:cxn>
                <a:cxn ang="0">
                  <a:pos x="1211" y="88"/>
                </a:cxn>
                <a:cxn ang="0">
                  <a:pos x="1005" y="125"/>
                </a:cxn>
                <a:cxn ang="0">
                  <a:pos x="831" y="92"/>
                </a:cxn>
                <a:cxn ang="0">
                  <a:pos x="653" y="224"/>
                </a:cxn>
                <a:cxn ang="0">
                  <a:pos x="714" y="317"/>
                </a:cxn>
                <a:cxn ang="0">
                  <a:pos x="567" y="317"/>
                </a:cxn>
                <a:cxn ang="0">
                  <a:pos x="398" y="427"/>
                </a:cxn>
                <a:cxn ang="0">
                  <a:pos x="268" y="539"/>
                </a:cxn>
                <a:cxn ang="0">
                  <a:pos x="426" y="537"/>
                </a:cxn>
                <a:cxn ang="0">
                  <a:pos x="567" y="570"/>
                </a:cxn>
                <a:cxn ang="0">
                  <a:pos x="661" y="587"/>
                </a:cxn>
                <a:cxn ang="0">
                  <a:pos x="780" y="526"/>
                </a:cxn>
                <a:cxn ang="0">
                  <a:pos x="923" y="521"/>
                </a:cxn>
                <a:cxn ang="0">
                  <a:pos x="860" y="653"/>
                </a:cxn>
                <a:cxn ang="0">
                  <a:pos x="554" y="664"/>
                </a:cxn>
                <a:cxn ang="0">
                  <a:pos x="398" y="607"/>
                </a:cxn>
                <a:cxn ang="0">
                  <a:pos x="154" y="721"/>
                </a:cxn>
              </a:cxnLst>
              <a:rect l="0" t="0" r="r" b="b"/>
              <a:pathLst>
                <a:path w="2387" h="1942">
                  <a:moveTo>
                    <a:pt x="42" y="836"/>
                  </a:moveTo>
                  <a:lnTo>
                    <a:pt x="42" y="926"/>
                  </a:lnTo>
                  <a:lnTo>
                    <a:pt x="20" y="930"/>
                  </a:lnTo>
                  <a:lnTo>
                    <a:pt x="0" y="1005"/>
                  </a:lnTo>
                  <a:lnTo>
                    <a:pt x="31" y="1062"/>
                  </a:lnTo>
                  <a:lnTo>
                    <a:pt x="55" y="1146"/>
                  </a:lnTo>
                  <a:lnTo>
                    <a:pt x="110" y="1181"/>
                  </a:lnTo>
                  <a:lnTo>
                    <a:pt x="156" y="1199"/>
                  </a:lnTo>
                  <a:lnTo>
                    <a:pt x="162" y="1219"/>
                  </a:lnTo>
                  <a:lnTo>
                    <a:pt x="255" y="1223"/>
                  </a:lnTo>
                  <a:lnTo>
                    <a:pt x="272" y="1199"/>
                  </a:lnTo>
                  <a:lnTo>
                    <a:pt x="314" y="1199"/>
                  </a:lnTo>
                  <a:lnTo>
                    <a:pt x="317" y="1172"/>
                  </a:lnTo>
                  <a:lnTo>
                    <a:pt x="347" y="1194"/>
                  </a:lnTo>
                  <a:lnTo>
                    <a:pt x="398" y="1210"/>
                  </a:lnTo>
                  <a:lnTo>
                    <a:pt x="435" y="1267"/>
                  </a:lnTo>
                  <a:lnTo>
                    <a:pt x="426" y="1293"/>
                  </a:lnTo>
                  <a:lnTo>
                    <a:pt x="387" y="1326"/>
                  </a:lnTo>
                  <a:lnTo>
                    <a:pt x="420" y="1351"/>
                  </a:lnTo>
                  <a:lnTo>
                    <a:pt x="475" y="1456"/>
                  </a:lnTo>
                  <a:lnTo>
                    <a:pt x="470" y="1491"/>
                  </a:lnTo>
                  <a:lnTo>
                    <a:pt x="450" y="1498"/>
                  </a:lnTo>
                  <a:lnTo>
                    <a:pt x="455" y="1570"/>
                  </a:lnTo>
                  <a:lnTo>
                    <a:pt x="451" y="1645"/>
                  </a:lnTo>
                  <a:lnTo>
                    <a:pt x="492" y="1676"/>
                  </a:lnTo>
                  <a:lnTo>
                    <a:pt x="497" y="1722"/>
                  </a:lnTo>
                  <a:lnTo>
                    <a:pt x="519" y="1738"/>
                  </a:lnTo>
                  <a:lnTo>
                    <a:pt x="519" y="1823"/>
                  </a:lnTo>
                  <a:lnTo>
                    <a:pt x="545" y="1826"/>
                  </a:lnTo>
                  <a:lnTo>
                    <a:pt x="543" y="1887"/>
                  </a:lnTo>
                  <a:lnTo>
                    <a:pt x="569" y="1914"/>
                  </a:lnTo>
                  <a:lnTo>
                    <a:pt x="591" y="1942"/>
                  </a:lnTo>
                  <a:lnTo>
                    <a:pt x="672" y="1942"/>
                  </a:lnTo>
                  <a:lnTo>
                    <a:pt x="677" y="1913"/>
                  </a:lnTo>
                  <a:lnTo>
                    <a:pt x="734" y="1913"/>
                  </a:lnTo>
                  <a:lnTo>
                    <a:pt x="743" y="1880"/>
                  </a:lnTo>
                  <a:lnTo>
                    <a:pt x="791" y="1848"/>
                  </a:lnTo>
                  <a:lnTo>
                    <a:pt x="789" y="1803"/>
                  </a:lnTo>
                  <a:lnTo>
                    <a:pt x="807" y="1797"/>
                  </a:lnTo>
                  <a:lnTo>
                    <a:pt x="807" y="1779"/>
                  </a:lnTo>
                  <a:lnTo>
                    <a:pt x="831" y="1779"/>
                  </a:lnTo>
                  <a:lnTo>
                    <a:pt x="831" y="1680"/>
                  </a:lnTo>
                  <a:lnTo>
                    <a:pt x="811" y="1680"/>
                  </a:lnTo>
                  <a:lnTo>
                    <a:pt x="807" y="1628"/>
                  </a:lnTo>
                  <a:lnTo>
                    <a:pt x="849" y="1619"/>
                  </a:lnTo>
                  <a:lnTo>
                    <a:pt x="855" y="1601"/>
                  </a:lnTo>
                  <a:lnTo>
                    <a:pt x="879" y="1601"/>
                  </a:lnTo>
                  <a:lnTo>
                    <a:pt x="879" y="1559"/>
                  </a:lnTo>
                  <a:lnTo>
                    <a:pt x="901" y="1559"/>
                  </a:lnTo>
                  <a:lnTo>
                    <a:pt x="901" y="1472"/>
                  </a:lnTo>
                  <a:lnTo>
                    <a:pt x="879" y="1472"/>
                  </a:lnTo>
                  <a:lnTo>
                    <a:pt x="879" y="1366"/>
                  </a:lnTo>
                  <a:lnTo>
                    <a:pt x="950" y="1295"/>
                  </a:lnTo>
                  <a:lnTo>
                    <a:pt x="1000" y="1236"/>
                  </a:lnTo>
                  <a:lnTo>
                    <a:pt x="1033" y="1216"/>
                  </a:lnTo>
                  <a:lnTo>
                    <a:pt x="1040" y="1168"/>
                  </a:lnTo>
                  <a:lnTo>
                    <a:pt x="1053" y="1152"/>
                  </a:lnTo>
                  <a:lnTo>
                    <a:pt x="1057" y="1130"/>
                  </a:lnTo>
                  <a:lnTo>
                    <a:pt x="1079" y="1124"/>
                  </a:lnTo>
                  <a:lnTo>
                    <a:pt x="1079" y="1062"/>
                  </a:lnTo>
                  <a:lnTo>
                    <a:pt x="947" y="1062"/>
                  </a:lnTo>
                  <a:lnTo>
                    <a:pt x="941" y="1047"/>
                  </a:lnTo>
                  <a:lnTo>
                    <a:pt x="917" y="1040"/>
                  </a:lnTo>
                  <a:lnTo>
                    <a:pt x="916" y="1020"/>
                  </a:lnTo>
                  <a:lnTo>
                    <a:pt x="991" y="1021"/>
                  </a:lnTo>
                  <a:lnTo>
                    <a:pt x="1000" y="1040"/>
                  </a:lnTo>
                  <a:lnTo>
                    <a:pt x="1057" y="1040"/>
                  </a:lnTo>
                  <a:lnTo>
                    <a:pt x="1064" y="1010"/>
                  </a:lnTo>
                  <a:lnTo>
                    <a:pt x="1149" y="915"/>
                  </a:lnTo>
                  <a:lnTo>
                    <a:pt x="1198" y="893"/>
                  </a:lnTo>
                  <a:lnTo>
                    <a:pt x="1194" y="838"/>
                  </a:lnTo>
                  <a:lnTo>
                    <a:pt x="1147" y="838"/>
                  </a:lnTo>
                  <a:lnTo>
                    <a:pt x="1127" y="816"/>
                  </a:lnTo>
                  <a:lnTo>
                    <a:pt x="1082" y="814"/>
                  </a:lnTo>
                  <a:lnTo>
                    <a:pt x="1082" y="790"/>
                  </a:lnTo>
                  <a:lnTo>
                    <a:pt x="1132" y="796"/>
                  </a:lnTo>
                  <a:lnTo>
                    <a:pt x="1158" y="825"/>
                  </a:lnTo>
                  <a:lnTo>
                    <a:pt x="1260" y="827"/>
                  </a:lnTo>
                  <a:lnTo>
                    <a:pt x="1345" y="880"/>
                  </a:lnTo>
                  <a:lnTo>
                    <a:pt x="1389" y="941"/>
                  </a:lnTo>
                  <a:lnTo>
                    <a:pt x="1405" y="1042"/>
                  </a:lnTo>
                  <a:lnTo>
                    <a:pt x="1451" y="1071"/>
                  </a:lnTo>
                  <a:lnTo>
                    <a:pt x="1455" y="1102"/>
                  </a:lnTo>
                  <a:lnTo>
                    <a:pt x="1508" y="1144"/>
                  </a:lnTo>
                  <a:lnTo>
                    <a:pt x="1519" y="1192"/>
                  </a:lnTo>
                  <a:lnTo>
                    <a:pt x="1580" y="1199"/>
                  </a:lnTo>
                  <a:lnTo>
                    <a:pt x="1580" y="1126"/>
                  </a:lnTo>
                  <a:lnTo>
                    <a:pt x="1543" y="1120"/>
                  </a:lnTo>
                  <a:lnTo>
                    <a:pt x="1530" y="1089"/>
                  </a:lnTo>
                  <a:lnTo>
                    <a:pt x="1534" y="1010"/>
                  </a:lnTo>
                  <a:lnTo>
                    <a:pt x="1576" y="957"/>
                  </a:lnTo>
                  <a:lnTo>
                    <a:pt x="1613" y="926"/>
                  </a:lnTo>
                  <a:lnTo>
                    <a:pt x="1629" y="906"/>
                  </a:lnTo>
                  <a:lnTo>
                    <a:pt x="1657" y="917"/>
                  </a:lnTo>
                  <a:lnTo>
                    <a:pt x="1693" y="985"/>
                  </a:lnTo>
                  <a:lnTo>
                    <a:pt x="1748" y="1010"/>
                  </a:lnTo>
                  <a:lnTo>
                    <a:pt x="1765" y="1065"/>
                  </a:lnTo>
                  <a:lnTo>
                    <a:pt x="1796" y="1087"/>
                  </a:lnTo>
                  <a:lnTo>
                    <a:pt x="1781" y="1172"/>
                  </a:lnTo>
                  <a:lnTo>
                    <a:pt x="1811" y="1186"/>
                  </a:lnTo>
                  <a:lnTo>
                    <a:pt x="1827" y="1241"/>
                  </a:lnTo>
                  <a:lnTo>
                    <a:pt x="1824" y="1267"/>
                  </a:lnTo>
                  <a:lnTo>
                    <a:pt x="1805" y="1271"/>
                  </a:lnTo>
                  <a:lnTo>
                    <a:pt x="1805" y="1331"/>
                  </a:lnTo>
                  <a:lnTo>
                    <a:pt x="1884" y="1399"/>
                  </a:lnTo>
                  <a:lnTo>
                    <a:pt x="1937" y="1397"/>
                  </a:lnTo>
                  <a:lnTo>
                    <a:pt x="1853" y="1304"/>
                  </a:lnTo>
                  <a:lnTo>
                    <a:pt x="1849" y="1271"/>
                  </a:lnTo>
                  <a:lnTo>
                    <a:pt x="1870" y="1267"/>
                  </a:lnTo>
                  <a:lnTo>
                    <a:pt x="1875" y="1163"/>
                  </a:lnTo>
                  <a:lnTo>
                    <a:pt x="1829" y="1120"/>
                  </a:lnTo>
                  <a:lnTo>
                    <a:pt x="1827" y="1056"/>
                  </a:lnTo>
                  <a:lnTo>
                    <a:pt x="1866" y="1056"/>
                  </a:lnTo>
                  <a:lnTo>
                    <a:pt x="1860" y="1102"/>
                  </a:lnTo>
                  <a:lnTo>
                    <a:pt x="1860" y="1126"/>
                  </a:lnTo>
                  <a:lnTo>
                    <a:pt x="1934" y="1124"/>
                  </a:lnTo>
                  <a:lnTo>
                    <a:pt x="1969" y="1071"/>
                  </a:lnTo>
                  <a:lnTo>
                    <a:pt x="1932" y="959"/>
                  </a:lnTo>
                  <a:lnTo>
                    <a:pt x="1912" y="937"/>
                  </a:lnTo>
                  <a:lnTo>
                    <a:pt x="1915" y="884"/>
                  </a:lnTo>
                  <a:lnTo>
                    <a:pt x="1981" y="875"/>
                  </a:lnTo>
                  <a:lnTo>
                    <a:pt x="2044" y="833"/>
                  </a:lnTo>
                  <a:lnTo>
                    <a:pt x="2090" y="811"/>
                  </a:lnTo>
                  <a:lnTo>
                    <a:pt x="2099" y="678"/>
                  </a:lnTo>
                  <a:lnTo>
                    <a:pt x="2073" y="660"/>
                  </a:lnTo>
                  <a:lnTo>
                    <a:pt x="2038" y="605"/>
                  </a:lnTo>
                  <a:lnTo>
                    <a:pt x="2007" y="590"/>
                  </a:lnTo>
                  <a:lnTo>
                    <a:pt x="2011" y="563"/>
                  </a:lnTo>
                  <a:lnTo>
                    <a:pt x="2093" y="574"/>
                  </a:lnTo>
                  <a:lnTo>
                    <a:pt x="2110" y="649"/>
                  </a:lnTo>
                  <a:lnTo>
                    <a:pt x="2137" y="653"/>
                  </a:lnTo>
                  <a:lnTo>
                    <a:pt x="2141" y="570"/>
                  </a:lnTo>
                  <a:lnTo>
                    <a:pt x="2123" y="559"/>
                  </a:lnTo>
                  <a:lnTo>
                    <a:pt x="2123" y="534"/>
                  </a:lnTo>
                  <a:lnTo>
                    <a:pt x="2152" y="534"/>
                  </a:lnTo>
                  <a:lnTo>
                    <a:pt x="2174" y="512"/>
                  </a:lnTo>
                  <a:lnTo>
                    <a:pt x="2194" y="416"/>
                  </a:lnTo>
                  <a:lnTo>
                    <a:pt x="2191" y="396"/>
                  </a:lnTo>
                  <a:lnTo>
                    <a:pt x="2141" y="350"/>
                  </a:lnTo>
                  <a:lnTo>
                    <a:pt x="2075" y="348"/>
                  </a:lnTo>
                  <a:lnTo>
                    <a:pt x="2057" y="271"/>
                  </a:lnTo>
                  <a:lnTo>
                    <a:pt x="2147" y="271"/>
                  </a:lnTo>
                  <a:lnTo>
                    <a:pt x="2152" y="293"/>
                  </a:lnTo>
                  <a:lnTo>
                    <a:pt x="2185" y="297"/>
                  </a:lnTo>
                  <a:lnTo>
                    <a:pt x="2205" y="251"/>
                  </a:lnTo>
                  <a:lnTo>
                    <a:pt x="2220" y="238"/>
                  </a:lnTo>
                  <a:lnTo>
                    <a:pt x="2246" y="240"/>
                  </a:lnTo>
                  <a:lnTo>
                    <a:pt x="2258" y="255"/>
                  </a:lnTo>
                  <a:lnTo>
                    <a:pt x="2247" y="306"/>
                  </a:lnTo>
                  <a:lnTo>
                    <a:pt x="2279" y="334"/>
                  </a:lnTo>
                  <a:lnTo>
                    <a:pt x="2301" y="350"/>
                  </a:lnTo>
                  <a:lnTo>
                    <a:pt x="2301" y="376"/>
                  </a:lnTo>
                  <a:lnTo>
                    <a:pt x="2330" y="376"/>
                  </a:lnTo>
                  <a:lnTo>
                    <a:pt x="2336" y="325"/>
                  </a:lnTo>
                  <a:lnTo>
                    <a:pt x="2326" y="251"/>
                  </a:lnTo>
                  <a:lnTo>
                    <a:pt x="2381" y="233"/>
                  </a:lnTo>
                  <a:lnTo>
                    <a:pt x="2387" y="218"/>
                  </a:lnTo>
                  <a:lnTo>
                    <a:pt x="2385" y="216"/>
                  </a:lnTo>
                  <a:lnTo>
                    <a:pt x="2380" y="213"/>
                  </a:lnTo>
                  <a:lnTo>
                    <a:pt x="2369" y="207"/>
                  </a:lnTo>
                  <a:lnTo>
                    <a:pt x="2356" y="198"/>
                  </a:lnTo>
                  <a:lnTo>
                    <a:pt x="2339" y="189"/>
                  </a:lnTo>
                  <a:lnTo>
                    <a:pt x="2323" y="178"/>
                  </a:lnTo>
                  <a:lnTo>
                    <a:pt x="2304" y="167"/>
                  </a:lnTo>
                  <a:lnTo>
                    <a:pt x="2284" y="156"/>
                  </a:lnTo>
                  <a:lnTo>
                    <a:pt x="2264" y="143"/>
                  </a:lnTo>
                  <a:lnTo>
                    <a:pt x="2246" y="132"/>
                  </a:lnTo>
                  <a:lnTo>
                    <a:pt x="2229" y="121"/>
                  </a:lnTo>
                  <a:lnTo>
                    <a:pt x="2213" y="112"/>
                  </a:lnTo>
                  <a:lnTo>
                    <a:pt x="2200" y="103"/>
                  </a:lnTo>
                  <a:lnTo>
                    <a:pt x="2189" y="97"/>
                  </a:lnTo>
                  <a:lnTo>
                    <a:pt x="2183" y="94"/>
                  </a:lnTo>
                  <a:lnTo>
                    <a:pt x="2180" y="92"/>
                  </a:lnTo>
                  <a:lnTo>
                    <a:pt x="2159" y="88"/>
                  </a:lnTo>
                  <a:lnTo>
                    <a:pt x="2165" y="110"/>
                  </a:lnTo>
                  <a:lnTo>
                    <a:pt x="2084" y="114"/>
                  </a:lnTo>
                  <a:lnTo>
                    <a:pt x="2036" y="72"/>
                  </a:lnTo>
                  <a:lnTo>
                    <a:pt x="1963" y="66"/>
                  </a:lnTo>
                  <a:lnTo>
                    <a:pt x="1945" y="46"/>
                  </a:lnTo>
                  <a:lnTo>
                    <a:pt x="1796" y="46"/>
                  </a:lnTo>
                  <a:lnTo>
                    <a:pt x="1769" y="68"/>
                  </a:lnTo>
                  <a:lnTo>
                    <a:pt x="1725" y="68"/>
                  </a:lnTo>
                  <a:lnTo>
                    <a:pt x="1670" y="29"/>
                  </a:lnTo>
                  <a:lnTo>
                    <a:pt x="1596" y="0"/>
                  </a:lnTo>
                  <a:lnTo>
                    <a:pt x="1387" y="0"/>
                  </a:lnTo>
                  <a:lnTo>
                    <a:pt x="1361" y="35"/>
                  </a:lnTo>
                  <a:lnTo>
                    <a:pt x="1314" y="40"/>
                  </a:lnTo>
                  <a:lnTo>
                    <a:pt x="1292" y="62"/>
                  </a:lnTo>
                  <a:lnTo>
                    <a:pt x="1229" y="66"/>
                  </a:lnTo>
                  <a:lnTo>
                    <a:pt x="1211" y="88"/>
                  </a:lnTo>
                  <a:lnTo>
                    <a:pt x="1158" y="94"/>
                  </a:lnTo>
                  <a:lnTo>
                    <a:pt x="1138" y="114"/>
                  </a:lnTo>
                  <a:lnTo>
                    <a:pt x="1042" y="114"/>
                  </a:lnTo>
                  <a:lnTo>
                    <a:pt x="1009" y="139"/>
                  </a:lnTo>
                  <a:lnTo>
                    <a:pt x="1005" y="125"/>
                  </a:lnTo>
                  <a:lnTo>
                    <a:pt x="1026" y="108"/>
                  </a:lnTo>
                  <a:lnTo>
                    <a:pt x="1022" y="88"/>
                  </a:lnTo>
                  <a:lnTo>
                    <a:pt x="965" y="68"/>
                  </a:lnTo>
                  <a:lnTo>
                    <a:pt x="897" y="66"/>
                  </a:lnTo>
                  <a:lnTo>
                    <a:pt x="831" y="92"/>
                  </a:lnTo>
                  <a:lnTo>
                    <a:pt x="717" y="136"/>
                  </a:lnTo>
                  <a:lnTo>
                    <a:pt x="646" y="147"/>
                  </a:lnTo>
                  <a:lnTo>
                    <a:pt x="591" y="229"/>
                  </a:lnTo>
                  <a:lnTo>
                    <a:pt x="618" y="244"/>
                  </a:lnTo>
                  <a:lnTo>
                    <a:pt x="653" y="224"/>
                  </a:lnTo>
                  <a:lnTo>
                    <a:pt x="664" y="264"/>
                  </a:lnTo>
                  <a:lnTo>
                    <a:pt x="701" y="270"/>
                  </a:lnTo>
                  <a:lnTo>
                    <a:pt x="774" y="198"/>
                  </a:lnTo>
                  <a:lnTo>
                    <a:pt x="785" y="235"/>
                  </a:lnTo>
                  <a:lnTo>
                    <a:pt x="714" y="317"/>
                  </a:lnTo>
                  <a:lnTo>
                    <a:pt x="670" y="314"/>
                  </a:lnTo>
                  <a:lnTo>
                    <a:pt x="644" y="277"/>
                  </a:lnTo>
                  <a:lnTo>
                    <a:pt x="613" y="275"/>
                  </a:lnTo>
                  <a:lnTo>
                    <a:pt x="604" y="312"/>
                  </a:lnTo>
                  <a:lnTo>
                    <a:pt x="567" y="317"/>
                  </a:lnTo>
                  <a:lnTo>
                    <a:pt x="550" y="336"/>
                  </a:lnTo>
                  <a:lnTo>
                    <a:pt x="508" y="339"/>
                  </a:lnTo>
                  <a:lnTo>
                    <a:pt x="477" y="339"/>
                  </a:lnTo>
                  <a:lnTo>
                    <a:pt x="464" y="385"/>
                  </a:lnTo>
                  <a:lnTo>
                    <a:pt x="398" y="427"/>
                  </a:lnTo>
                  <a:lnTo>
                    <a:pt x="382" y="471"/>
                  </a:lnTo>
                  <a:lnTo>
                    <a:pt x="352" y="475"/>
                  </a:lnTo>
                  <a:lnTo>
                    <a:pt x="350" y="453"/>
                  </a:lnTo>
                  <a:lnTo>
                    <a:pt x="281" y="466"/>
                  </a:lnTo>
                  <a:lnTo>
                    <a:pt x="268" y="539"/>
                  </a:lnTo>
                  <a:lnTo>
                    <a:pt x="268" y="579"/>
                  </a:lnTo>
                  <a:lnTo>
                    <a:pt x="281" y="590"/>
                  </a:lnTo>
                  <a:lnTo>
                    <a:pt x="367" y="594"/>
                  </a:lnTo>
                  <a:lnTo>
                    <a:pt x="395" y="559"/>
                  </a:lnTo>
                  <a:lnTo>
                    <a:pt x="426" y="537"/>
                  </a:lnTo>
                  <a:lnTo>
                    <a:pt x="477" y="537"/>
                  </a:lnTo>
                  <a:lnTo>
                    <a:pt x="483" y="521"/>
                  </a:lnTo>
                  <a:lnTo>
                    <a:pt x="556" y="521"/>
                  </a:lnTo>
                  <a:lnTo>
                    <a:pt x="567" y="563"/>
                  </a:lnTo>
                  <a:lnTo>
                    <a:pt x="567" y="570"/>
                  </a:lnTo>
                  <a:lnTo>
                    <a:pt x="574" y="594"/>
                  </a:lnTo>
                  <a:lnTo>
                    <a:pt x="616" y="574"/>
                  </a:lnTo>
                  <a:lnTo>
                    <a:pt x="627" y="537"/>
                  </a:lnTo>
                  <a:lnTo>
                    <a:pt x="653" y="537"/>
                  </a:lnTo>
                  <a:lnTo>
                    <a:pt x="661" y="587"/>
                  </a:lnTo>
                  <a:lnTo>
                    <a:pt x="684" y="601"/>
                  </a:lnTo>
                  <a:lnTo>
                    <a:pt x="734" y="545"/>
                  </a:lnTo>
                  <a:lnTo>
                    <a:pt x="732" y="528"/>
                  </a:lnTo>
                  <a:lnTo>
                    <a:pt x="738" y="521"/>
                  </a:lnTo>
                  <a:lnTo>
                    <a:pt x="780" y="526"/>
                  </a:lnTo>
                  <a:lnTo>
                    <a:pt x="811" y="479"/>
                  </a:lnTo>
                  <a:lnTo>
                    <a:pt x="890" y="471"/>
                  </a:lnTo>
                  <a:lnTo>
                    <a:pt x="910" y="458"/>
                  </a:lnTo>
                  <a:lnTo>
                    <a:pt x="923" y="455"/>
                  </a:lnTo>
                  <a:lnTo>
                    <a:pt x="923" y="521"/>
                  </a:lnTo>
                  <a:lnTo>
                    <a:pt x="811" y="523"/>
                  </a:lnTo>
                  <a:lnTo>
                    <a:pt x="754" y="585"/>
                  </a:lnTo>
                  <a:lnTo>
                    <a:pt x="776" y="616"/>
                  </a:lnTo>
                  <a:lnTo>
                    <a:pt x="838" y="618"/>
                  </a:lnTo>
                  <a:lnTo>
                    <a:pt x="860" y="653"/>
                  </a:lnTo>
                  <a:lnTo>
                    <a:pt x="807" y="680"/>
                  </a:lnTo>
                  <a:lnTo>
                    <a:pt x="783" y="658"/>
                  </a:lnTo>
                  <a:lnTo>
                    <a:pt x="675" y="653"/>
                  </a:lnTo>
                  <a:lnTo>
                    <a:pt x="655" y="678"/>
                  </a:lnTo>
                  <a:lnTo>
                    <a:pt x="554" y="664"/>
                  </a:lnTo>
                  <a:lnTo>
                    <a:pt x="549" y="638"/>
                  </a:lnTo>
                  <a:lnTo>
                    <a:pt x="549" y="590"/>
                  </a:lnTo>
                  <a:lnTo>
                    <a:pt x="446" y="581"/>
                  </a:lnTo>
                  <a:lnTo>
                    <a:pt x="433" y="594"/>
                  </a:lnTo>
                  <a:lnTo>
                    <a:pt x="398" y="607"/>
                  </a:lnTo>
                  <a:lnTo>
                    <a:pt x="352" y="594"/>
                  </a:lnTo>
                  <a:lnTo>
                    <a:pt x="330" y="616"/>
                  </a:lnTo>
                  <a:lnTo>
                    <a:pt x="262" y="623"/>
                  </a:lnTo>
                  <a:lnTo>
                    <a:pt x="220" y="673"/>
                  </a:lnTo>
                  <a:lnTo>
                    <a:pt x="154" y="721"/>
                  </a:lnTo>
                  <a:lnTo>
                    <a:pt x="110" y="779"/>
                  </a:lnTo>
                  <a:lnTo>
                    <a:pt x="42" y="836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19" name="Freeform 127"/>
            <p:cNvSpPr>
              <a:spLocks/>
            </p:cNvSpPr>
            <p:nvPr/>
          </p:nvSpPr>
          <p:spPr bwMode="auto">
            <a:xfrm>
              <a:off x="3017" y="1361"/>
              <a:ext cx="139" cy="117"/>
            </a:xfrm>
            <a:custGeom>
              <a:avLst/>
              <a:gdLst/>
              <a:ahLst/>
              <a:cxnLst>
                <a:cxn ang="0">
                  <a:pos x="139" y="2"/>
                </a:cxn>
                <a:cxn ang="0">
                  <a:pos x="104" y="0"/>
                </a:cxn>
                <a:cxn ang="0">
                  <a:pos x="66" y="44"/>
                </a:cxn>
                <a:cxn ang="0">
                  <a:pos x="20" y="42"/>
                </a:cxn>
                <a:cxn ang="0">
                  <a:pos x="0" y="92"/>
                </a:cxn>
                <a:cxn ang="0">
                  <a:pos x="22" y="110"/>
                </a:cxn>
                <a:cxn ang="0">
                  <a:pos x="47" y="95"/>
                </a:cxn>
                <a:cxn ang="0">
                  <a:pos x="51" y="117"/>
                </a:cxn>
                <a:cxn ang="0">
                  <a:pos x="113" y="95"/>
                </a:cxn>
                <a:cxn ang="0">
                  <a:pos x="134" y="49"/>
                </a:cxn>
                <a:cxn ang="0">
                  <a:pos x="119" y="48"/>
                </a:cxn>
                <a:cxn ang="0">
                  <a:pos x="139" y="2"/>
                </a:cxn>
              </a:cxnLst>
              <a:rect l="0" t="0" r="r" b="b"/>
              <a:pathLst>
                <a:path w="139" h="117">
                  <a:moveTo>
                    <a:pt x="139" y="2"/>
                  </a:moveTo>
                  <a:lnTo>
                    <a:pt x="104" y="0"/>
                  </a:lnTo>
                  <a:lnTo>
                    <a:pt x="66" y="44"/>
                  </a:lnTo>
                  <a:lnTo>
                    <a:pt x="20" y="42"/>
                  </a:lnTo>
                  <a:lnTo>
                    <a:pt x="0" y="92"/>
                  </a:lnTo>
                  <a:lnTo>
                    <a:pt x="22" y="110"/>
                  </a:lnTo>
                  <a:lnTo>
                    <a:pt x="47" y="95"/>
                  </a:lnTo>
                  <a:lnTo>
                    <a:pt x="51" y="117"/>
                  </a:lnTo>
                  <a:lnTo>
                    <a:pt x="113" y="95"/>
                  </a:lnTo>
                  <a:lnTo>
                    <a:pt x="134" y="49"/>
                  </a:lnTo>
                  <a:lnTo>
                    <a:pt x="119" y="48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20" name="Freeform 128"/>
            <p:cNvSpPr>
              <a:spLocks/>
            </p:cNvSpPr>
            <p:nvPr/>
          </p:nvSpPr>
          <p:spPr bwMode="auto">
            <a:xfrm>
              <a:off x="3022" y="1267"/>
              <a:ext cx="94" cy="52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24" y="0"/>
                </a:cxn>
                <a:cxn ang="0">
                  <a:pos x="6" y="21"/>
                </a:cxn>
                <a:cxn ang="0">
                  <a:pos x="0" y="48"/>
                </a:cxn>
                <a:cxn ang="0">
                  <a:pos x="57" y="52"/>
                </a:cxn>
                <a:cxn ang="0">
                  <a:pos x="79" y="26"/>
                </a:cxn>
                <a:cxn ang="0">
                  <a:pos x="94" y="0"/>
                </a:cxn>
              </a:cxnLst>
              <a:rect l="0" t="0" r="r" b="b"/>
              <a:pathLst>
                <a:path w="94" h="52">
                  <a:moveTo>
                    <a:pt x="94" y="0"/>
                  </a:moveTo>
                  <a:lnTo>
                    <a:pt x="24" y="0"/>
                  </a:lnTo>
                  <a:lnTo>
                    <a:pt x="6" y="21"/>
                  </a:lnTo>
                  <a:lnTo>
                    <a:pt x="0" y="48"/>
                  </a:lnTo>
                  <a:lnTo>
                    <a:pt x="57" y="52"/>
                  </a:lnTo>
                  <a:lnTo>
                    <a:pt x="79" y="2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21" name="Freeform 129"/>
            <p:cNvSpPr>
              <a:spLocks/>
            </p:cNvSpPr>
            <p:nvPr/>
          </p:nvSpPr>
          <p:spPr bwMode="auto">
            <a:xfrm>
              <a:off x="3031" y="1049"/>
              <a:ext cx="400" cy="187"/>
            </a:xfrm>
            <a:custGeom>
              <a:avLst/>
              <a:gdLst/>
              <a:ahLst/>
              <a:cxnLst>
                <a:cxn ang="0">
                  <a:pos x="164" y="74"/>
                </a:cxn>
                <a:cxn ang="0">
                  <a:pos x="162" y="74"/>
                </a:cxn>
                <a:cxn ang="0">
                  <a:pos x="156" y="77"/>
                </a:cxn>
                <a:cxn ang="0">
                  <a:pos x="149" y="85"/>
                </a:cxn>
                <a:cxn ang="0">
                  <a:pos x="138" y="90"/>
                </a:cxn>
                <a:cxn ang="0">
                  <a:pos x="127" y="99"/>
                </a:cxn>
                <a:cxn ang="0">
                  <a:pos x="112" y="110"/>
                </a:cxn>
                <a:cxn ang="0">
                  <a:pos x="98" y="119"/>
                </a:cxn>
                <a:cxn ang="0">
                  <a:pos x="83" y="130"/>
                </a:cxn>
                <a:cxn ang="0">
                  <a:pos x="66" y="141"/>
                </a:cxn>
                <a:cxn ang="0">
                  <a:pos x="52" y="152"/>
                </a:cxn>
                <a:cxn ang="0">
                  <a:pos x="39" y="162"/>
                </a:cxn>
                <a:cxn ang="0">
                  <a:pos x="26" y="171"/>
                </a:cxn>
                <a:cxn ang="0">
                  <a:pos x="15" y="176"/>
                </a:cxn>
                <a:cxn ang="0">
                  <a:pos x="8" y="184"/>
                </a:cxn>
                <a:cxn ang="0">
                  <a:pos x="2" y="185"/>
                </a:cxn>
                <a:cxn ang="0">
                  <a:pos x="0" y="187"/>
                </a:cxn>
                <a:cxn ang="0">
                  <a:pos x="101" y="171"/>
                </a:cxn>
                <a:cxn ang="0">
                  <a:pos x="222" y="105"/>
                </a:cxn>
                <a:cxn ang="0">
                  <a:pos x="384" y="35"/>
                </a:cxn>
                <a:cxn ang="0">
                  <a:pos x="400" y="6"/>
                </a:cxn>
                <a:cxn ang="0">
                  <a:pos x="371" y="0"/>
                </a:cxn>
                <a:cxn ang="0">
                  <a:pos x="164" y="74"/>
                </a:cxn>
              </a:cxnLst>
              <a:rect l="0" t="0" r="r" b="b"/>
              <a:pathLst>
                <a:path w="400" h="187">
                  <a:moveTo>
                    <a:pt x="164" y="74"/>
                  </a:moveTo>
                  <a:lnTo>
                    <a:pt x="162" y="74"/>
                  </a:lnTo>
                  <a:lnTo>
                    <a:pt x="156" y="77"/>
                  </a:lnTo>
                  <a:lnTo>
                    <a:pt x="149" y="85"/>
                  </a:lnTo>
                  <a:lnTo>
                    <a:pt x="138" y="90"/>
                  </a:lnTo>
                  <a:lnTo>
                    <a:pt x="127" y="99"/>
                  </a:lnTo>
                  <a:lnTo>
                    <a:pt x="112" y="110"/>
                  </a:lnTo>
                  <a:lnTo>
                    <a:pt x="98" y="119"/>
                  </a:lnTo>
                  <a:lnTo>
                    <a:pt x="83" y="130"/>
                  </a:lnTo>
                  <a:lnTo>
                    <a:pt x="66" y="141"/>
                  </a:lnTo>
                  <a:lnTo>
                    <a:pt x="52" y="152"/>
                  </a:lnTo>
                  <a:lnTo>
                    <a:pt x="39" y="162"/>
                  </a:lnTo>
                  <a:lnTo>
                    <a:pt x="26" y="171"/>
                  </a:lnTo>
                  <a:lnTo>
                    <a:pt x="15" y="176"/>
                  </a:lnTo>
                  <a:lnTo>
                    <a:pt x="8" y="184"/>
                  </a:lnTo>
                  <a:lnTo>
                    <a:pt x="2" y="185"/>
                  </a:lnTo>
                  <a:lnTo>
                    <a:pt x="0" y="187"/>
                  </a:lnTo>
                  <a:lnTo>
                    <a:pt x="101" y="171"/>
                  </a:lnTo>
                  <a:lnTo>
                    <a:pt x="222" y="105"/>
                  </a:lnTo>
                  <a:lnTo>
                    <a:pt x="384" y="35"/>
                  </a:lnTo>
                  <a:lnTo>
                    <a:pt x="400" y="6"/>
                  </a:lnTo>
                  <a:lnTo>
                    <a:pt x="371" y="0"/>
                  </a:lnTo>
                  <a:lnTo>
                    <a:pt x="164" y="74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22" name="Freeform 130"/>
            <p:cNvSpPr>
              <a:spLocks/>
            </p:cNvSpPr>
            <p:nvPr/>
          </p:nvSpPr>
          <p:spPr bwMode="auto">
            <a:xfrm>
              <a:off x="3521" y="2566"/>
              <a:ext cx="132" cy="216"/>
            </a:xfrm>
            <a:custGeom>
              <a:avLst/>
              <a:gdLst/>
              <a:ahLst/>
              <a:cxnLst>
                <a:cxn ang="0">
                  <a:pos x="129" y="1"/>
                </a:cxn>
                <a:cxn ang="0">
                  <a:pos x="86" y="0"/>
                </a:cxn>
                <a:cxn ang="0">
                  <a:pos x="52" y="49"/>
                </a:cxn>
                <a:cxn ang="0">
                  <a:pos x="17" y="51"/>
                </a:cxn>
                <a:cxn ang="0">
                  <a:pos x="0" y="183"/>
                </a:cxn>
                <a:cxn ang="0">
                  <a:pos x="2" y="210"/>
                </a:cxn>
                <a:cxn ang="0">
                  <a:pos x="57" y="216"/>
                </a:cxn>
                <a:cxn ang="0">
                  <a:pos x="90" y="139"/>
                </a:cxn>
                <a:cxn ang="0">
                  <a:pos x="112" y="88"/>
                </a:cxn>
                <a:cxn ang="0">
                  <a:pos x="121" y="53"/>
                </a:cxn>
                <a:cxn ang="0">
                  <a:pos x="132" y="40"/>
                </a:cxn>
                <a:cxn ang="0">
                  <a:pos x="129" y="1"/>
                </a:cxn>
              </a:cxnLst>
              <a:rect l="0" t="0" r="r" b="b"/>
              <a:pathLst>
                <a:path w="132" h="216">
                  <a:moveTo>
                    <a:pt x="129" y="1"/>
                  </a:moveTo>
                  <a:lnTo>
                    <a:pt x="86" y="0"/>
                  </a:lnTo>
                  <a:lnTo>
                    <a:pt x="52" y="49"/>
                  </a:lnTo>
                  <a:lnTo>
                    <a:pt x="17" y="51"/>
                  </a:lnTo>
                  <a:lnTo>
                    <a:pt x="0" y="183"/>
                  </a:lnTo>
                  <a:lnTo>
                    <a:pt x="2" y="210"/>
                  </a:lnTo>
                  <a:lnTo>
                    <a:pt x="57" y="216"/>
                  </a:lnTo>
                  <a:lnTo>
                    <a:pt x="90" y="139"/>
                  </a:lnTo>
                  <a:lnTo>
                    <a:pt x="112" y="88"/>
                  </a:lnTo>
                  <a:lnTo>
                    <a:pt x="121" y="53"/>
                  </a:lnTo>
                  <a:lnTo>
                    <a:pt x="132" y="40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23" name="Freeform 131"/>
            <p:cNvSpPr>
              <a:spLocks/>
            </p:cNvSpPr>
            <p:nvPr/>
          </p:nvSpPr>
          <p:spPr bwMode="auto">
            <a:xfrm>
              <a:off x="4681" y="1981"/>
              <a:ext cx="42" cy="4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0"/>
                </a:cxn>
                <a:cxn ang="0">
                  <a:pos x="1" y="27"/>
                </a:cxn>
                <a:cxn ang="0">
                  <a:pos x="42" y="40"/>
                </a:cxn>
                <a:cxn ang="0">
                  <a:pos x="36" y="0"/>
                </a:cxn>
              </a:cxnLst>
              <a:rect l="0" t="0" r="r" b="b"/>
              <a:pathLst>
                <a:path w="42" h="40">
                  <a:moveTo>
                    <a:pt x="36" y="0"/>
                  </a:moveTo>
                  <a:lnTo>
                    <a:pt x="0" y="0"/>
                  </a:lnTo>
                  <a:lnTo>
                    <a:pt x="1" y="27"/>
                  </a:lnTo>
                  <a:lnTo>
                    <a:pt x="42" y="4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24" name="Freeform 132"/>
            <p:cNvSpPr>
              <a:spLocks/>
            </p:cNvSpPr>
            <p:nvPr/>
          </p:nvSpPr>
          <p:spPr bwMode="auto">
            <a:xfrm>
              <a:off x="4692" y="2063"/>
              <a:ext cx="86" cy="8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6" y="0"/>
                </a:cxn>
                <a:cxn ang="0">
                  <a:pos x="0" y="31"/>
                </a:cxn>
                <a:cxn ang="0">
                  <a:pos x="27" y="85"/>
                </a:cxn>
                <a:cxn ang="0">
                  <a:pos x="84" y="86"/>
                </a:cxn>
                <a:cxn ang="0">
                  <a:pos x="86" y="53"/>
                </a:cxn>
                <a:cxn ang="0">
                  <a:pos x="64" y="37"/>
                </a:cxn>
                <a:cxn ang="0">
                  <a:pos x="64" y="0"/>
                </a:cxn>
              </a:cxnLst>
              <a:rect l="0" t="0" r="r" b="b"/>
              <a:pathLst>
                <a:path w="86" h="86">
                  <a:moveTo>
                    <a:pt x="64" y="0"/>
                  </a:moveTo>
                  <a:lnTo>
                    <a:pt x="16" y="0"/>
                  </a:lnTo>
                  <a:lnTo>
                    <a:pt x="0" y="31"/>
                  </a:lnTo>
                  <a:lnTo>
                    <a:pt x="27" y="85"/>
                  </a:lnTo>
                  <a:lnTo>
                    <a:pt x="84" y="86"/>
                  </a:lnTo>
                  <a:lnTo>
                    <a:pt x="86" y="53"/>
                  </a:lnTo>
                  <a:lnTo>
                    <a:pt x="64" y="3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25" name="Freeform 133"/>
            <p:cNvSpPr>
              <a:spLocks/>
            </p:cNvSpPr>
            <p:nvPr/>
          </p:nvSpPr>
          <p:spPr bwMode="auto">
            <a:xfrm>
              <a:off x="4675" y="2186"/>
              <a:ext cx="53" cy="61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44"/>
                </a:cxn>
                <a:cxn ang="0">
                  <a:pos x="17" y="61"/>
                </a:cxn>
                <a:cxn ang="0">
                  <a:pos x="53" y="15"/>
                </a:cxn>
                <a:cxn ang="0">
                  <a:pos x="44" y="0"/>
                </a:cxn>
              </a:cxnLst>
              <a:rect l="0" t="0" r="r" b="b"/>
              <a:pathLst>
                <a:path w="53" h="61">
                  <a:moveTo>
                    <a:pt x="44" y="0"/>
                  </a:moveTo>
                  <a:lnTo>
                    <a:pt x="0" y="44"/>
                  </a:lnTo>
                  <a:lnTo>
                    <a:pt x="17" y="61"/>
                  </a:lnTo>
                  <a:lnTo>
                    <a:pt x="53" y="1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26" name="Rectangle 134"/>
            <p:cNvSpPr>
              <a:spLocks noChangeArrowheads="1"/>
            </p:cNvSpPr>
            <p:nvPr/>
          </p:nvSpPr>
          <p:spPr bwMode="auto">
            <a:xfrm>
              <a:off x="4754" y="2175"/>
              <a:ext cx="24" cy="24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27" name="Rectangle 135"/>
            <p:cNvSpPr>
              <a:spLocks noChangeArrowheads="1"/>
            </p:cNvSpPr>
            <p:nvPr/>
          </p:nvSpPr>
          <p:spPr bwMode="auto">
            <a:xfrm>
              <a:off x="4745" y="2215"/>
              <a:ext cx="20" cy="21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28" name="Freeform 136"/>
            <p:cNvSpPr>
              <a:spLocks/>
            </p:cNvSpPr>
            <p:nvPr/>
          </p:nvSpPr>
          <p:spPr bwMode="auto">
            <a:xfrm>
              <a:off x="4739" y="2225"/>
              <a:ext cx="88" cy="77"/>
            </a:xfrm>
            <a:custGeom>
              <a:avLst/>
              <a:gdLst/>
              <a:ahLst/>
              <a:cxnLst>
                <a:cxn ang="0">
                  <a:pos x="88" y="22"/>
                </a:cxn>
                <a:cxn ang="0">
                  <a:pos x="76" y="0"/>
                </a:cxn>
                <a:cxn ang="0">
                  <a:pos x="0" y="29"/>
                </a:cxn>
                <a:cxn ang="0">
                  <a:pos x="6" y="55"/>
                </a:cxn>
                <a:cxn ang="0">
                  <a:pos x="26" y="55"/>
                </a:cxn>
                <a:cxn ang="0">
                  <a:pos x="21" y="66"/>
                </a:cxn>
                <a:cxn ang="0">
                  <a:pos x="33" y="77"/>
                </a:cxn>
                <a:cxn ang="0">
                  <a:pos x="83" y="55"/>
                </a:cxn>
                <a:cxn ang="0">
                  <a:pos x="68" y="33"/>
                </a:cxn>
                <a:cxn ang="0">
                  <a:pos x="88" y="22"/>
                </a:cxn>
              </a:cxnLst>
              <a:rect l="0" t="0" r="r" b="b"/>
              <a:pathLst>
                <a:path w="88" h="77">
                  <a:moveTo>
                    <a:pt x="88" y="22"/>
                  </a:moveTo>
                  <a:lnTo>
                    <a:pt x="76" y="0"/>
                  </a:lnTo>
                  <a:lnTo>
                    <a:pt x="0" y="29"/>
                  </a:lnTo>
                  <a:lnTo>
                    <a:pt x="6" y="55"/>
                  </a:lnTo>
                  <a:lnTo>
                    <a:pt x="26" y="55"/>
                  </a:lnTo>
                  <a:lnTo>
                    <a:pt x="21" y="66"/>
                  </a:lnTo>
                  <a:lnTo>
                    <a:pt x="33" y="77"/>
                  </a:lnTo>
                  <a:lnTo>
                    <a:pt x="83" y="55"/>
                  </a:lnTo>
                  <a:lnTo>
                    <a:pt x="68" y="33"/>
                  </a:lnTo>
                  <a:lnTo>
                    <a:pt x="88" y="22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29" name="Freeform 137"/>
            <p:cNvSpPr>
              <a:spLocks/>
            </p:cNvSpPr>
            <p:nvPr/>
          </p:nvSpPr>
          <p:spPr bwMode="auto">
            <a:xfrm>
              <a:off x="4571" y="2283"/>
              <a:ext cx="165" cy="206"/>
            </a:xfrm>
            <a:custGeom>
              <a:avLst/>
              <a:gdLst/>
              <a:ahLst/>
              <a:cxnLst>
                <a:cxn ang="0">
                  <a:pos x="165" y="42"/>
                </a:cxn>
                <a:cxn ang="0">
                  <a:pos x="135" y="37"/>
                </a:cxn>
                <a:cxn ang="0">
                  <a:pos x="130" y="17"/>
                </a:cxn>
                <a:cxn ang="0">
                  <a:pos x="78" y="0"/>
                </a:cxn>
                <a:cxn ang="0">
                  <a:pos x="33" y="75"/>
                </a:cxn>
                <a:cxn ang="0">
                  <a:pos x="38" y="96"/>
                </a:cxn>
                <a:cxn ang="0">
                  <a:pos x="1" y="105"/>
                </a:cxn>
                <a:cxn ang="0">
                  <a:pos x="0" y="171"/>
                </a:cxn>
                <a:cxn ang="0">
                  <a:pos x="31" y="195"/>
                </a:cxn>
                <a:cxn ang="0">
                  <a:pos x="99" y="206"/>
                </a:cxn>
                <a:cxn ang="0">
                  <a:pos x="148" y="134"/>
                </a:cxn>
                <a:cxn ang="0">
                  <a:pos x="141" y="116"/>
                </a:cxn>
                <a:cxn ang="0">
                  <a:pos x="143" y="92"/>
                </a:cxn>
                <a:cxn ang="0">
                  <a:pos x="137" y="64"/>
                </a:cxn>
                <a:cxn ang="0">
                  <a:pos x="165" y="42"/>
                </a:cxn>
              </a:cxnLst>
              <a:rect l="0" t="0" r="r" b="b"/>
              <a:pathLst>
                <a:path w="165" h="206">
                  <a:moveTo>
                    <a:pt x="165" y="42"/>
                  </a:moveTo>
                  <a:lnTo>
                    <a:pt x="135" y="37"/>
                  </a:lnTo>
                  <a:lnTo>
                    <a:pt x="130" y="17"/>
                  </a:lnTo>
                  <a:lnTo>
                    <a:pt x="78" y="0"/>
                  </a:lnTo>
                  <a:lnTo>
                    <a:pt x="33" y="75"/>
                  </a:lnTo>
                  <a:lnTo>
                    <a:pt x="38" y="96"/>
                  </a:lnTo>
                  <a:lnTo>
                    <a:pt x="1" y="105"/>
                  </a:lnTo>
                  <a:lnTo>
                    <a:pt x="0" y="171"/>
                  </a:lnTo>
                  <a:lnTo>
                    <a:pt x="31" y="195"/>
                  </a:lnTo>
                  <a:lnTo>
                    <a:pt x="99" y="206"/>
                  </a:lnTo>
                  <a:lnTo>
                    <a:pt x="148" y="134"/>
                  </a:lnTo>
                  <a:lnTo>
                    <a:pt x="141" y="116"/>
                  </a:lnTo>
                  <a:lnTo>
                    <a:pt x="143" y="92"/>
                  </a:lnTo>
                  <a:lnTo>
                    <a:pt x="137" y="64"/>
                  </a:lnTo>
                  <a:lnTo>
                    <a:pt x="165" y="42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30" name="Freeform 138"/>
            <p:cNvSpPr>
              <a:spLocks/>
            </p:cNvSpPr>
            <p:nvPr/>
          </p:nvSpPr>
          <p:spPr bwMode="auto">
            <a:xfrm>
              <a:off x="4717" y="2369"/>
              <a:ext cx="81" cy="156"/>
            </a:xfrm>
            <a:custGeom>
              <a:avLst/>
              <a:gdLst/>
              <a:ahLst/>
              <a:cxnLst>
                <a:cxn ang="0">
                  <a:pos x="2" y="83"/>
                </a:cxn>
                <a:cxn ang="0">
                  <a:pos x="0" y="153"/>
                </a:cxn>
                <a:cxn ang="0">
                  <a:pos x="11" y="156"/>
                </a:cxn>
                <a:cxn ang="0">
                  <a:pos x="39" y="125"/>
                </a:cxn>
                <a:cxn ang="0">
                  <a:pos x="61" y="114"/>
                </a:cxn>
                <a:cxn ang="0">
                  <a:pos x="61" y="74"/>
                </a:cxn>
                <a:cxn ang="0">
                  <a:pos x="43" y="63"/>
                </a:cxn>
                <a:cxn ang="0">
                  <a:pos x="43" y="30"/>
                </a:cxn>
                <a:cxn ang="0">
                  <a:pos x="81" y="24"/>
                </a:cxn>
                <a:cxn ang="0">
                  <a:pos x="79" y="6"/>
                </a:cxn>
                <a:cxn ang="0">
                  <a:pos x="33" y="0"/>
                </a:cxn>
                <a:cxn ang="0">
                  <a:pos x="19" y="54"/>
                </a:cxn>
                <a:cxn ang="0">
                  <a:pos x="2" y="83"/>
                </a:cxn>
              </a:cxnLst>
              <a:rect l="0" t="0" r="r" b="b"/>
              <a:pathLst>
                <a:path w="81" h="156">
                  <a:moveTo>
                    <a:pt x="2" y="83"/>
                  </a:moveTo>
                  <a:lnTo>
                    <a:pt x="0" y="153"/>
                  </a:lnTo>
                  <a:lnTo>
                    <a:pt x="11" y="156"/>
                  </a:lnTo>
                  <a:lnTo>
                    <a:pt x="39" y="125"/>
                  </a:lnTo>
                  <a:lnTo>
                    <a:pt x="61" y="114"/>
                  </a:lnTo>
                  <a:lnTo>
                    <a:pt x="61" y="74"/>
                  </a:lnTo>
                  <a:lnTo>
                    <a:pt x="43" y="63"/>
                  </a:lnTo>
                  <a:lnTo>
                    <a:pt x="43" y="30"/>
                  </a:lnTo>
                  <a:lnTo>
                    <a:pt x="81" y="24"/>
                  </a:lnTo>
                  <a:lnTo>
                    <a:pt x="79" y="6"/>
                  </a:lnTo>
                  <a:lnTo>
                    <a:pt x="33" y="0"/>
                  </a:lnTo>
                  <a:lnTo>
                    <a:pt x="19" y="54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31" name="Freeform 139"/>
            <p:cNvSpPr>
              <a:spLocks/>
            </p:cNvSpPr>
            <p:nvPr/>
          </p:nvSpPr>
          <p:spPr bwMode="auto">
            <a:xfrm>
              <a:off x="4525" y="2556"/>
              <a:ext cx="135" cy="4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" y="21"/>
                </a:cxn>
                <a:cxn ang="0">
                  <a:pos x="0" y="39"/>
                </a:cxn>
                <a:cxn ang="0">
                  <a:pos x="135" y="44"/>
                </a:cxn>
                <a:cxn ang="0">
                  <a:pos x="135" y="26"/>
                </a:cxn>
                <a:cxn ang="0">
                  <a:pos x="99" y="0"/>
                </a:cxn>
                <a:cxn ang="0">
                  <a:pos x="25" y="0"/>
                </a:cxn>
              </a:cxnLst>
              <a:rect l="0" t="0" r="r" b="b"/>
              <a:pathLst>
                <a:path w="135" h="44">
                  <a:moveTo>
                    <a:pt x="25" y="0"/>
                  </a:moveTo>
                  <a:lnTo>
                    <a:pt x="3" y="21"/>
                  </a:lnTo>
                  <a:lnTo>
                    <a:pt x="0" y="39"/>
                  </a:lnTo>
                  <a:lnTo>
                    <a:pt x="135" y="44"/>
                  </a:lnTo>
                  <a:lnTo>
                    <a:pt x="135" y="26"/>
                  </a:lnTo>
                  <a:lnTo>
                    <a:pt x="9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32" name="Rectangle 140"/>
            <p:cNvSpPr>
              <a:spLocks noChangeArrowheads="1"/>
            </p:cNvSpPr>
            <p:nvPr/>
          </p:nvSpPr>
          <p:spPr bwMode="auto">
            <a:xfrm>
              <a:off x="4677" y="2582"/>
              <a:ext cx="26" cy="22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33" name="Rectangle 141"/>
            <p:cNvSpPr>
              <a:spLocks noChangeArrowheads="1"/>
            </p:cNvSpPr>
            <p:nvPr/>
          </p:nvSpPr>
          <p:spPr bwMode="auto">
            <a:xfrm>
              <a:off x="4734" y="2588"/>
              <a:ext cx="20" cy="16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34" name="Rectangle 142"/>
            <p:cNvSpPr>
              <a:spLocks noChangeArrowheads="1"/>
            </p:cNvSpPr>
            <p:nvPr/>
          </p:nvSpPr>
          <p:spPr bwMode="auto">
            <a:xfrm>
              <a:off x="4824" y="2457"/>
              <a:ext cx="25" cy="26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35" name="Rectangle 143"/>
            <p:cNvSpPr>
              <a:spLocks noChangeArrowheads="1"/>
            </p:cNvSpPr>
            <p:nvPr/>
          </p:nvSpPr>
          <p:spPr bwMode="auto">
            <a:xfrm>
              <a:off x="4870" y="2463"/>
              <a:ext cx="22" cy="22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36" name="Freeform 144"/>
            <p:cNvSpPr>
              <a:spLocks/>
            </p:cNvSpPr>
            <p:nvPr/>
          </p:nvSpPr>
          <p:spPr bwMode="auto">
            <a:xfrm>
              <a:off x="4926" y="2459"/>
              <a:ext cx="342" cy="18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30"/>
                </a:cxn>
                <a:cxn ang="0">
                  <a:pos x="0" y="55"/>
                </a:cxn>
                <a:cxn ang="0">
                  <a:pos x="23" y="68"/>
                </a:cxn>
                <a:cxn ang="0">
                  <a:pos x="76" y="74"/>
                </a:cxn>
                <a:cxn ang="0">
                  <a:pos x="90" y="105"/>
                </a:cxn>
                <a:cxn ang="0">
                  <a:pos x="90" y="125"/>
                </a:cxn>
                <a:cxn ang="0">
                  <a:pos x="166" y="140"/>
                </a:cxn>
                <a:cxn ang="0">
                  <a:pos x="186" y="125"/>
                </a:cxn>
                <a:cxn ang="0">
                  <a:pos x="233" y="151"/>
                </a:cxn>
                <a:cxn ang="0">
                  <a:pos x="265" y="178"/>
                </a:cxn>
                <a:cxn ang="0">
                  <a:pos x="283" y="182"/>
                </a:cxn>
                <a:cxn ang="0">
                  <a:pos x="301" y="130"/>
                </a:cxn>
                <a:cxn ang="0">
                  <a:pos x="338" y="119"/>
                </a:cxn>
                <a:cxn ang="0">
                  <a:pos x="342" y="99"/>
                </a:cxn>
                <a:cxn ang="0">
                  <a:pos x="296" y="103"/>
                </a:cxn>
                <a:cxn ang="0">
                  <a:pos x="283" y="125"/>
                </a:cxn>
                <a:cxn ang="0">
                  <a:pos x="232" y="83"/>
                </a:cxn>
                <a:cxn ang="0">
                  <a:pos x="169" y="9"/>
                </a:cxn>
                <a:cxn ang="0">
                  <a:pos x="107" y="4"/>
                </a:cxn>
                <a:cxn ang="0">
                  <a:pos x="79" y="24"/>
                </a:cxn>
                <a:cxn ang="0">
                  <a:pos x="61" y="4"/>
                </a:cxn>
                <a:cxn ang="0">
                  <a:pos x="23" y="0"/>
                </a:cxn>
              </a:cxnLst>
              <a:rect l="0" t="0" r="r" b="b"/>
              <a:pathLst>
                <a:path w="342" h="182">
                  <a:moveTo>
                    <a:pt x="23" y="0"/>
                  </a:moveTo>
                  <a:lnTo>
                    <a:pt x="0" y="30"/>
                  </a:lnTo>
                  <a:lnTo>
                    <a:pt x="0" y="55"/>
                  </a:lnTo>
                  <a:lnTo>
                    <a:pt x="23" y="68"/>
                  </a:lnTo>
                  <a:lnTo>
                    <a:pt x="76" y="74"/>
                  </a:lnTo>
                  <a:lnTo>
                    <a:pt x="90" y="105"/>
                  </a:lnTo>
                  <a:lnTo>
                    <a:pt x="90" y="125"/>
                  </a:lnTo>
                  <a:lnTo>
                    <a:pt x="166" y="140"/>
                  </a:lnTo>
                  <a:lnTo>
                    <a:pt x="186" y="125"/>
                  </a:lnTo>
                  <a:lnTo>
                    <a:pt x="233" y="151"/>
                  </a:lnTo>
                  <a:lnTo>
                    <a:pt x="265" y="178"/>
                  </a:lnTo>
                  <a:lnTo>
                    <a:pt x="283" y="182"/>
                  </a:lnTo>
                  <a:lnTo>
                    <a:pt x="301" y="130"/>
                  </a:lnTo>
                  <a:lnTo>
                    <a:pt x="338" y="119"/>
                  </a:lnTo>
                  <a:lnTo>
                    <a:pt x="342" y="99"/>
                  </a:lnTo>
                  <a:lnTo>
                    <a:pt x="296" y="103"/>
                  </a:lnTo>
                  <a:lnTo>
                    <a:pt x="283" y="125"/>
                  </a:lnTo>
                  <a:lnTo>
                    <a:pt x="232" y="83"/>
                  </a:lnTo>
                  <a:lnTo>
                    <a:pt x="169" y="9"/>
                  </a:lnTo>
                  <a:lnTo>
                    <a:pt x="107" y="4"/>
                  </a:lnTo>
                  <a:lnTo>
                    <a:pt x="79" y="24"/>
                  </a:lnTo>
                  <a:lnTo>
                    <a:pt x="61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37" name="Rectangle 145"/>
            <p:cNvSpPr>
              <a:spLocks noChangeArrowheads="1"/>
            </p:cNvSpPr>
            <p:nvPr/>
          </p:nvSpPr>
          <p:spPr bwMode="auto">
            <a:xfrm>
              <a:off x="5369" y="2567"/>
              <a:ext cx="25" cy="22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38" name="Rectangle 146"/>
            <p:cNvSpPr>
              <a:spLocks noChangeArrowheads="1"/>
            </p:cNvSpPr>
            <p:nvPr/>
          </p:nvSpPr>
          <p:spPr bwMode="auto">
            <a:xfrm>
              <a:off x="5378" y="2610"/>
              <a:ext cx="22" cy="22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39" name="Freeform 147"/>
            <p:cNvSpPr>
              <a:spLocks/>
            </p:cNvSpPr>
            <p:nvPr/>
          </p:nvSpPr>
          <p:spPr bwMode="auto">
            <a:xfrm>
              <a:off x="4657" y="2637"/>
              <a:ext cx="616" cy="501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69" y="0"/>
                </a:cxn>
                <a:cxn ang="0">
                  <a:pos x="251" y="26"/>
                </a:cxn>
                <a:cxn ang="0">
                  <a:pos x="224" y="31"/>
                </a:cxn>
                <a:cxn ang="0">
                  <a:pos x="196" y="55"/>
                </a:cxn>
                <a:cxn ang="0">
                  <a:pos x="165" y="66"/>
                </a:cxn>
                <a:cxn ang="0">
                  <a:pos x="150" y="114"/>
                </a:cxn>
                <a:cxn ang="0">
                  <a:pos x="115" y="116"/>
                </a:cxn>
                <a:cxn ang="0">
                  <a:pos x="99" y="147"/>
                </a:cxn>
                <a:cxn ang="0">
                  <a:pos x="99" y="178"/>
                </a:cxn>
                <a:cxn ang="0">
                  <a:pos x="14" y="183"/>
                </a:cxn>
                <a:cxn ang="0">
                  <a:pos x="0" y="209"/>
                </a:cxn>
                <a:cxn ang="0">
                  <a:pos x="9" y="235"/>
                </a:cxn>
                <a:cxn ang="0">
                  <a:pos x="29" y="270"/>
                </a:cxn>
                <a:cxn ang="0">
                  <a:pos x="29" y="323"/>
                </a:cxn>
                <a:cxn ang="0">
                  <a:pos x="60" y="393"/>
                </a:cxn>
                <a:cxn ang="0">
                  <a:pos x="51" y="407"/>
                </a:cxn>
                <a:cxn ang="0">
                  <a:pos x="51" y="429"/>
                </a:cxn>
                <a:cxn ang="0">
                  <a:pos x="108" y="449"/>
                </a:cxn>
                <a:cxn ang="0">
                  <a:pos x="145" y="444"/>
                </a:cxn>
                <a:cxn ang="0">
                  <a:pos x="158" y="415"/>
                </a:cxn>
                <a:cxn ang="0">
                  <a:pos x="213" y="404"/>
                </a:cxn>
                <a:cxn ang="0">
                  <a:pos x="292" y="407"/>
                </a:cxn>
                <a:cxn ang="0">
                  <a:pos x="337" y="422"/>
                </a:cxn>
                <a:cxn ang="0">
                  <a:pos x="372" y="433"/>
                </a:cxn>
                <a:cxn ang="0">
                  <a:pos x="391" y="460"/>
                </a:cxn>
                <a:cxn ang="0">
                  <a:pos x="429" y="471"/>
                </a:cxn>
                <a:cxn ang="0">
                  <a:pos x="444" y="501"/>
                </a:cxn>
                <a:cxn ang="0">
                  <a:pos x="490" y="497"/>
                </a:cxn>
                <a:cxn ang="0">
                  <a:pos x="563" y="501"/>
                </a:cxn>
                <a:cxn ang="0">
                  <a:pos x="589" y="435"/>
                </a:cxn>
                <a:cxn ang="0">
                  <a:pos x="616" y="360"/>
                </a:cxn>
                <a:cxn ang="0">
                  <a:pos x="607" y="229"/>
                </a:cxn>
                <a:cxn ang="0">
                  <a:pos x="547" y="128"/>
                </a:cxn>
                <a:cxn ang="0">
                  <a:pos x="512" y="119"/>
                </a:cxn>
                <a:cxn ang="0">
                  <a:pos x="484" y="92"/>
                </a:cxn>
                <a:cxn ang="0">
                  <a:pos x="480" y="51"/>
                </a:cxn>
                <a:cxn ang="0">
                  <a:pos x="429" y="29"/>
                </a:cxn>
                <a:cxn ang="0">
                  <a:pos x="413" y="42"/>
                </a:cxn>
                <a:cxn ang="0">
                  <a:pos x="398" y="68"/>
                </a:cxn>
                <a:cxn ang="0">
                  <a:pos x="422" y="92"/>
                </a:cxn>
                <a:cxn ang="0">
                  <a:pos x="372" y="99"/>
                </a:cxn>
                <a:cxn ang="0">
                  <a:pos x="356" y="62"/>
                </a:cxn>
                <a:cxn ang="0">
                  <a:pos x="328" y="50"/>
                </a:cxn>
                <a:cxn ang="0">
                  <a:pos x="328" y="0"/>
                </a:cxn>
              </a:cxnLst>
              <a:rect l="0" t="0" r="r" b="b"/>
              <a:pathLst>
                <a:path w="616" h="501">
                  <a:moveTo>
                    <a:pt x="328" y="0"/>
                  </a:moveTo>
                  <a:lnTo>
                    <a:pt x="269" y="0"/>
                  </a:lnTo>
                  <a:lnTo>
                    <a:pt x="251" y="26"/>
                  </a:lnTo>
                  <a:lnTo>
                    <a:pt x="224" y="31"/>
                  </a:lnTo>
                  <a:lnTo>
                    <a:pt x="196" y="55"/>
                  </a:lnTo>
                  <a:lnTo>
                    <a:pt x="165" y="66"/>
                  </a:lnTo>
                  <a:lnTo>
                    <a:pt x="150" y="114"/>
                  </a:lnTo>
                  <a:lnTo>
                    <a:pt x="115" y="116"/>
                  </a:lnTo>
                  <a:lnTo>
                    <a:pt x="99" y="147"/>
                  </a:lnTo>
                  <a:lnTo>
                    <a:pt x="99" y="178"/>
                  </a:lnTo>
                  <a:lnTo>
                    <a:pt x="14" y="183"/>
                  </a:lnTo>
                  <a:lnTo>
                    <a:pt x="0" y="209"/>
                  </a:lnTo>
                  <a:lnTo>
                    <a:pt x="9" y="235"/>
                  </a:lnTo>
                  <a:lnTo>
                    <a:pt x="29" y="270"/>
                  </a:lnTo>
                  <a:lnTo>
                    <a:pt x="29" y="323"/>
                  </a:lnTo>
                  <a:lnTo>
                    <a:pt x="60" y="393"/>
                  </a:lnTo>
                  <a:lnTo>
                    <a:pt x="51" y="407"/>
                  </a:lnTo>
                  <a:lnTo>
                    <a:pt x="51" y="429"/>
                  </a:lnTo>
                  <a:lnTo>
                    <a:pt x="108" y="449"/>
                  </a:lnTo>
                  <a:lnTo>
                    <a:pt x="145" y="444"/>
                  </a:lnTo>
                  <a:lnTo>
                    <a:pt x="158" y="415"/>
                  </a:lnTo>
                  <a:lnTo>
                    <a:pt x="213" y="404"/>
                  </a:lnTo>
                  <a:lnTo>
                    <a:pt x="292" y="407"/>
                  </a:lnTo>
                  <a:lnTo>
                    <a:pt x="337" y="422"/>
                  </a:lnTo>
                  <a:lnTo>
                    <a:pt x="372" y="433"/>
                  </a:lnTo>
                  <a:lnTo>
                    <a:pt x="391" y="460"/>
                  </a:lnTo>
                  <a:lnTo>
                    <a:pt x="429" y="471"/>
                  </a:lnTo>
                  <a:lnTo>
                    <a:pt x="444" y="501"/>
                  </a:lnTo>
                  <a:lnTo>
                    <a:pt x="490" y="497"/>
                  </a:lnTo>
                  <a:lnTo>
                    <a:pt x="563" y="501"/>
                  </a:lnTo>
                  <a:lnTo>
                    <a:pt x="589" y="435"/>
                  </a:lnTo>
                  <a:lnTo>
                    <a:pt x="616" y="360"/>
                  </a:lnTo>
                  <a:lnTo>
                    <a:pt x="607" y="229"/>
                  </a:lnTo>
                  <a:lnTo>
                    <a:pt x="547" y="128"/>
                  </a:lnTo>
                  <a:lnTo>
                    <a:pt x="512" y="119"/>
                  </a:lnTo>
                  <a:lnTo>
                    <a:pt x="484" y="92"/>
                  </a:lnTo>
                  <a:lnTo>
                    <a:pt x="480" y="51"/>
                  </a:lnTo>
                  <a:lnTo>
                    <a:pt x="429" y="29"/>
                  </a:lnTo>
                  <a:lnTo>
                    <a:pt x="413" y="42"/>
                  </a:lnTo>
                  <a:lnTo>
                    <a:pt x="398" y="68"/>
                  </a:lnTo>
                  <a:lnTo>
                    <a:pt x="422" y="92"/>
                  </a:lnTo>
                  <a:lnTo>
                    <a:pt x="372" y="99"/>
                  </a:lnTo>
                  <a:lnTo>
                    <a:pt x="356" y="62"/>
                  </a:lnTo>
                  <a:lnTo>
                    <a:pt x="328" y="5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40" name="Freeform 148"/>
            <p:cNvSpPr>
              <a:spLocks/>
            </p:cNvSpPr>
            <p:nvPr/>
          </p:nvSpPr>
          <p:spPr bwMode="auto">
            <a:xfrm>
              <a:off x="5143" y="3165"/>
              <a:ext cx="99" cy="5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29" y="0"/>
                </a:cxn>
                <a:cxn ang="0">
                  <a:pos x="9" y="17"/>
                </a:cxn>
                <a:cxn ang="0">
                  <a:pos x="0" y="42"/>
                </a:cxn>
                <a:cxn ang="0">
                  <a:pos x="46" y="52"/>
                </a:cxn>
                <a:cxn ang="0">
                  <a:pos x="95" y="52"/>
                </a:cxn>
                <a:cxn ang="0">
                  <a:pos x="99" y="9"/>
                </a:cxn>
                <a:cxn ang="0">
                  <a:pos x="84" y="0"/>
                </a:cxn>
              </a:cxnLst>
              <a:rect l="0" t="0" r="r" b="b"/>
              <a:pathLst>
                <a:path w="99" h="52">
                  <a:moveTo>
                    <a:pt x="84" y="0"/>
                  </a:moveTo>
                  <a:lnTo>
                    <a:pt x="29" y="0"/>
                  </a:lnTo>
                  <a:lnTo>
                    <a:pt x="9" y="17"/>
                  </a:lnTo>
                  <a:lnTo>
                    <a:pt x="0" y="42"/>
                  </a:lnTo>
                  <a:lnTo>
                    <a:pt x="46" y="52"/>
                  </a:lnTo>
                  <a:lnTo>
                    <a:pt x="95" y="52"/>
                  </a:lnTo>
                  <a:lnTo>
                    <a:pt x="99" y="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41" name="Freeform 149"/>
            <p:cNvSpPr>
              <a:spLocks/>
            </p:cNvSpPr>
            <p:nvPr/>
          </p:nvSpPr>
          <p:spPr bwMode="auto">
            <a:xfrm>
              <a:off x="5435" y="3182"/>
              <a:ext cx="121" cy="113"/>
            </a:xfrm>
            <a:custGeom>
              <a:avLst/>
              <a:gdLst/>
              <a:ahLst/>
              <a:cxnLst>
                <a:cxn ang="0">
                  <a:pos x="121" y="24"/>
                </a:cxn>
                <a:cxn ang="0">
                  <a:pos x="97" y="0"/>
                </a:cxn>
                <a:cxn ang="0">
                  <a:pos x="27" y="40"/>
                </a:cxn>
                <a:cxn ang="0">
                  <a:pos x="0" y="97"/>
                </a:cxn>
                <a:cxn ang="0">
                  <a:pos x="25" y="113"/>
                </a:cxn>
                <a:cxn ang="0">
                  <a:pos x="69" y="66"/>
                </a:cxn>
                <a:cxn ang="0">
                  <a:pos x="121" y="24"/>
                </a:cxn>
              </a:cxnLst>
              <a:rect l="0" t="0" r="r" b="b"/>
              <a:pathLst>
                <a:path w="121" h="113">
                  <a:moveTo>
                    <a:pt x="121" y="24"/>
                  </a:moveTo>
                  <a:lnTo>
                    <a:pt x="97" y="0"/>
                  </a:lnTo>
                  <a:lnTo>
                    <a:pt x="27" y="40"/>
                  </a:lnTo>
                  <a:lnTo>
                    <a:pt x="0" y="97"/>
                  </a:lnTo>
                  <a:lnTo>
                    <a:pt x="25" y="113"/>
                  </a:lnTo>
                  <a:lnTo>
                    <a:pt x="69" y="66"/>
                  </a:lnTo>
                  <a:lnTo>
                    <a:pt x="121" y="24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42" name="Freeform 150"/>
            <p:cNvSpPr>
              <a:spLocks/>
            </p:cNvSpPr>
            <p:nvPr/>
          </p:nvSpPr>
          <p:spPr bwMode="auto">
            <a:xfrm>
              <a:off x="5530" y="3059"/>
              <a:ext cx="94" cy="147"/>
            </a:xfrm>
            <a:custGeom>
              <a:avLst/>
              <a:gdLst/>
              <a:ahLst/>
              <a:cxnLst>
                <a:cxn ang="0">
                  <a:pos x="94" y="88"/>
                </a:cxn>
                <a:cxn ang="0">
                  <a:pos x="88" y="44"/>
                </a:cxn>
                <a:cxn ang="0">
                  <a:pos x="31" y="0"/>
                </a:cxn>
                <a:cxn ang="0">
                  <a:pos x="0" y="7"/>
                </a:cxn>
                <a:cxn ang="0">
                  <a:pos x="26" y="147"/>
                </a:cxn>
                <a:cxn ang="0">
                  <a:pos x="84" y="134"/>
                </a:cxn>
                <a:cxn ang="0">
                  <a:pos x="94" y="88"/>
                </a:cxn>
              </a:cxnLst>
              <a:rect l="0" t="0" r="r" b="b"/>
              <a:pathLst>
                <a:path w="94" h="147">
                  <a:moveTo>
                    <a:pt x="94" y="88"/>
                  </a:moveTo>
                  <a:lnTo>
                    <a:pt x="88" y="44"/>
                  </a:lnTo>
                  <a:lnTo>
                    <a:pt x="31" y="0"/>
                  </a:lnTo>
                  <a:lnTo>
                    <a:pt x="0" y="7"/>
                  </a:lnTo>
                  <a:lnTo>
                    <a:pt x="26" y="147"/>
                  </a:lnTo>
                  <a:lnTo>
                    <a:pt x="84" y="134"/>
                  </a:lnTo>
                  <a:lnTo>
                    <a:pt x="94" y="88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43" name="Freeform 151"/>
            <p:cNvSpPr>
              <a:spLocks/>
            </p:cNvSpPr>
            <p:nvPr/>
          </p:nvSpPr>
          <p:spPr bwMode="auto">
            <a:xfrm>
              <a:off x="4692" y="3537"/>
              <a:ext cx="702" cy="303"/>
            </a:xfrm>
            <a:custGeom>
              <a:avLst/>
              <a:gdLst/>
              <a:ahLst/>
              <a:cxnLst>
                <a:cxn ang="0">
                  <a:pos x="609" y="268"/>
                </a:cxn>
                <a:cxn ang="0">
                  <a:pos x="612" y="230"/>
                </a:cxn>
                <a:cxn ang="0">
                  <a:pos x="631" y="220"/>
                </a:cxn>
                <a:cxn ang="0">
                  <a:pos x="631" y="171"/>
                </a:cxn>
                <a:cxn ang="0">
                  <a:pos x="671" y="164"/>
                </a:cxn>
                <a:cxn ang="0">
                  <a:pos x="682" y="120"/>
                </a:cxn>
                <a:cxn ang="0">
                  <a:pos x="697" y="114"/>
                </a:cxn>
                <a:cxn ang="0">
                  <a:pos x="702" y="79"/>
                </a:cxn>
                <a:cxn ang="0">
                  <a:pos x="662" y="54"/>
                </a:cxn>
                <a:cxn ang="0">
                  <a:pos x="581" y="52"/>
                </a:cxn>
                <a:cxn ang="0">
                  <a:pos x="554" y="26"/>
                </a:cxn>
                <a:cxn ang="0">
                  <a:pos x="534" y="6"/>
                </a:cxn>
                <a:cxn ang="0">
                  <a:pos x="431" y="0"/>
                </a:cxn>
                <a:cxn ang="0">
                  <a:pos x="420" y="15"/>
                </a:cxn>
                <a:cxn ang="0">
                  <a:pos x="247" y="22"/>
                </a:cxn>
                <a:cxn ang="0">
                  <a:pos x="229" y="4"/>
                </a:cxn>
                <a:cxn ang="0">
                  <a:pos x="36" y="4"/>
                </a:cxn>
                <a:cxn ang="0">
                  <a:pos x="20" y="32"/>
                </a:cxn>
                <a:cxn ang="0">
                  <a:pos x="0" y="32"/>
                </a:cxn>
                <a:cxn ang="0">
                  <a:pos x="345" y="303"/>
                </a:cxn>
                <a:cxn ang="0">
                  <a:pos x="598" y="303"/>
                </a:cxn>
                <a:cxn ang="0">
                  <a:pos x="618" y="275"/>
                </a:cxn>
                <a:cxn ang="0">
                  <a:pos x="609" y="268"/>
                </a:cxn>
              </a:cxnLst>
              <a:rect l="0" t="0" r="r" b="b"/>
              <a:pathLst>
                <a:path w="702" h="303">
                  <a:moveTo>
                    <a:pt x="609" y="268"/>
                  </a:moveTo>
                  <a:lnTo>
                    <a:pt x="612" y="230"/>
                  </a:lnTo>
                  <a:lnTo>
                    <a:pt x="631" y="220"/>
                  </a:lnTo>
                  <a:lnTo>
                    <a:pt x="631" y="171"/>
                  </a:lnTo>
                  <a:lnTo>
                    <a:pt x="671" y="164"/>
                  </a:lnTo>
                  <a:lnTo>
                    <a:pt x="682" y="120"/>
                  </a:lnTo>
                  <a:lnTo>
                    <a:pt x="697" y="114"/>
                  </a:lnTo>
                  <a:lnTo>
                    <a:pt x="702" y="79"/>
                  </a:lnTo>
                  <a:lnTo>
                    <a:pt x="662" y="54"/>
                  </a:lnTo>
                  <a:lnTo>
                    <a:pt x="581" y="52"/>
                  </a:lnTo>
                  <a:lnTo>
                    <a:pt x="554" y="26"/>
                  </a:lnTo>
                  <a:lnTo>
                    <a:pt x="534" y="6"/>
                  </a:lnTo>
                  <a:lnTo>
                    <a:pt x="431" y="0"/>
                  </a:lnTo>
                  <a:lnTo>
                    <a:pt x="420" y="15"/>
                  </a:lnTo>
                  <a:lnTo>
                    <a:pt x="247" y="22"/>
                  </a:lnTo>
                  <a:lnTo>
                    <a:pt x="229" y="4"/>
                  </a:lnTo>
                  <a:lnTo>
                    <a:pt x="36" y="4"/>
                  </a:lnTo>
                  <a:lnTo>
                    <a:pt x="20" y="32"/>
                  </a:lnTo>
                  <a:lnTo>
                    <a:pt x="0" y="32"/>
                  </a:lnTo>
                  <a:lnTo>
                    <a:pt x="345" y="303"/>
                  </a:lnTo>
                  <a:lnTo>
                    <a:pt x="598" y="303"/>
                  </a:lnTo>
                  <a:lnTo>
                    <a:pt x="618" y="275"/>
                  </a:lnTo>
                  <a:lnTo>
                    <a:pt x="609" y="268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44" name="Freeform 152"/>
            <p:cNvSpPr>
              <a:spLocks/>
            </p:cNvSpPr>
            <p:nvPr/>
          </p:nvSpPr>
          <p:spPr bwMode="auto">
            <a:xfrm>
              <a:off x="4822" y="1673"/>
              <a:ext cx="121" cy="155"/>
            </a:xfrm>
            <a:custGeom>
              <a:avLst/>
              <a:gdLst/>
              <a:ahLst/>
              <a:cxnLst>
                <a:cxn ang="0">
                  <a:pos x="2" y="152"/>
                </a:cxn>
                <a:cxn ang="0">
                  <a:pos x="0" y="93"/>
                </a:cxn>
                <a:cxn ang="0">
                  <a:pos x="31" y="84"/>
                </a:cxn>
                <a:cxn ang="0">
                  <a:pos x="31" y="67"/>
                </a:cxn>
                <a:cxn ang="0">
                  <a:pos x="49" y="62"/>
                </a:cxn>
                <a:cxn ang="0">
                  <a:pos x="53" y="0"/>
                </a:cxn>
                <a:cxn ang="0">
                  <a:pos x="99" y="3"/>
                </a:cxn>
                <a:cxn ang="0">
                  <a:pos x="121" y="78"/>
                </a:cxn>
                <a:cxn ang="0">
                  <a:pos x="117" y="102"/>
                </a:cxn>
                <a:cxn ang="0">
                  <a:pos x="53" y="130"/>
                </a:cxn>
                <a:cxn ang="0">
                  <a:pos x="44" y="155"/>
                </a:cxn>
                <a:cxn ang="0">
                  <a:pos x="2" y="152"/>
                </a:cxn>
              </a:cxnLst>
              <a:rect l="0" t="0" r="r" b="b"/>
              <a:pathLst>
                <a:path w="121" h="155">
                  <a:moveTo>
                    <a:pt x="2" y="152"/>
                  </a:moveTo>
                  <a:lnTo>
                    <a:pt x="0" y="93"/>
                  </a:lnTo>
                  <a:lnTo>
                    <a:pt x="31" y="84"/>
                  </a:lnTo>
                  <a:lnTo>
                    <a:pt x="31" y="67"/>
                  </a:lnTo>
                  <a:lnTo>
                    <a:pt x="49" y="62"/>
                  </a:lnTo>
                  <a:lnTo>
                    <a:pt x="53" y="0"/>
                  </a:lnTo>
                  <a:lnTo>
                    <a:pt x="99" y="3"/>
                  </a:lnTo>
                  <a:lnTo>
                    <a:pt x="121" y="78"/>
                  </a:lnTo>
                  <a:lnTo>
                    <a:pt x="117" y="102"/>
                  </a:lnTo>
                  <a:lnTo>
                    <a:pt x="53" y="130"/>
                  </a:lnTo>
                  <a:lnTo>
                    <a:pt x="44" y="155"/>
                  </a:lnTo>
                  <a:lnTo>
                    <a:pt x="2" y="152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45" name="Freeform 153"/>
            <p:cNvSpPr>
              <a:spLocks/>
            </p:cNvSpPr>
            <p:nvPr/>
          </p:nvSpPr>
          <p:spPr bwMode="auto">
            <a:xfrm>
              <a:off x="4818" y="1607"/>
              <a:ext cx="83" cy="64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7" y="5"/>
                </a:cxn>
                <a:cxn ang="0">
                  <a:pos x="15" y="23"/>
                </a:cxn>
                <a:cxn ang="0">
                  <a:pos x="0" y="42"/>
                </a:cxn>
                <a:cxn ang="0">
                  <a:pos x="4" y="64"/>
                </a:cxn>
                <a:cxn ang="0">
                  <a:pos x="83" y="47"/>
                </a:cxn>
                <a:cxn ang="0">
                  <a:pos x="77" y="22"/>
                </a:cxn>
                <a:cxn ang="0">
                  <a:pos x="57" y="16"/>
                </a:cxn>
                <a:cxn ang="0">
                  <a:pos x="46" y="0"/>
                </a:cxn>
              </a:cxnLst>
              <a:rect l="0" t="0" r="r" b="b"/>
              <a:pathLst>
                <a:path w="83" h="64">
                  <a:moveTo>
                    <a:pt x="46" y="0"/>
                  </a:moveTo>
                  <a:lnTo>
                    <a:pt x="17" y="5"/>
                  </a:lnTo>
                  <a:lnTo>
                    <a:pt x="15" y="23"/>
                  </a:lnTo>
                  <a:lnTo>
                    <a:pt x="0" y="42"/>
                  </a:lnTo>
                  <a:lnTo>
                    <a:pt x="4" y="64"/>
                  </a:lnTo>
                  <a:lnTo>
                    <a:pt x="83" y="47"/>
                  </a:lnTo>
                  <a:lnTo>
                    <a:pt x="77" y="22"/>
                  </a:lnTo>
                  <a:lnTo>
                    <a:pt x="57" y="1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46" name="Rectangle 154"/>
            <p:cNvSpPr>
              <a:spLocks noChangeArrowheads="1"/>
            </p:cNvSpPr>
            <p:nvPr/>
          </p:nvSpPr>
          <p:spPr bwMode="auto">
            <a:xfrm>
              <a:off x="4838" y="1566"/>
              <a:ext cx="22" cy="20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47" name="Rectangle 155"/>
            <p:cNvSpPr>
              <a:spLocks noChangeArrowheads="1"/>
            </p:cNvSpPr>
            <p:nvPr/>
          </p:nvSpPr>
          <p:spPr bwMode="auto">
            <a:xfrm>
              <a:off x="4835" y="1530"/>
              <a:ext cx="24" cy="16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48" name="Rectangle 156"/>
            <p:cNvSpPr>
              <a:spLocks noChangeArrowheads="1"/>
            </p:cNvSpPr>
            <p:nvPr/>
          </p:nvSpPr>
          <p:spPr bwMode="auto">
            <a:xfrm>
              <a:off x="4818" y="1493"/>
              <a:ext cx="20" cy="20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49" name="Rectangle 157"/>
            <p:cNvSpPr>
              <a:spLocks noChangeArrowheads="1"/>
            </p:cNvSpPr>
            <p:nvPr/>
          </p:nvSpPr>
          <p:spPr bwMode="auto">
            <a:xfrm>
              <a:off x="1424" y="1200"/>
              <a:ext cx="24" cy="16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50" name="Freeform 158"/>
            <p:cNvSpPr>
              <a:spLocks/>
            </p:cNvSpPr>
            <p:nvPr/>
          </p:nvSpPr>
          <p:spPr bwMode="auto">
            <a:xfrm>
              <a:off x="3105" y="3457"/>
              <a:ext cx="796" cy="383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98" y="383"/>
                </a:cxn>
                <a:cxn ang="0">
                  <a:pos x="418" y="383"/>
                </a:cxn>
                <a:cxn ang="0">
                  <a:pos x="796" y="90"/>
                </a:cxn>
                <a:cxn ang="0">
                  <a:pos x="702" y="91"/>
                </a:cxn>
                <a:cxn ang="0">
                  <a:pos x="701" y="73"/>
                </a:cxn>
                <a:cxn ang="0">
                  <a:pos x="638" y="69"/>
                </a:cxn>
                <a:cxn ang="0">
                  <a:pos x="629" y="42"/>
                </a:cxn>
                <a:cxn ang="0">
                  <a:pos x="567" y="31"/>
                </a:cxn>
                <a:cxn ang="0">
                  <a:pos x="556" y="0"/>
                </a:cxn>
                <a:cxn ang="0">
                  <a:pos x="524" y="0"/>
                </a:cxn>
                <a:cxn ang="0">
                  <a:pos x="499" y="24"/>
                </a:cxn>
                <a:cxn ang="0">
                  <a:pos x="446" y="36"/>
                </a:cxn>
                <a:cxn ang="0">
                  <a:pos x="431" y="69"/>
                </a:cxn>
                <a:cxn ang="0">
                  <a:pos x="420" y="73"/>
                </a:cxn>
                <a:cxn ang="0">
                  <a:pos x="414" y="84"/>
                </a:cxn>
                <a:cxn ang="0">
                  <a:pos x="378" y="101"/>
                </a:cxn>
                <a:cxn ang="0">
                  <a:pos x="326" y="101"/>
                </a:cxn>
                <a:cxn ang="0">
                  <a:pos x="313" y="112"/>
                </a:cxn>
                <a:cxn ang="0">
                  <a:pos x="271" y="115"/>
                </a:cxn>
                <a:cxn ang="0">
                  <a:pos x="209" y="117"/>
                </a:cxn>
                <a:cxn ang="0">
                  <a:pos x="169" y="121"/>
                </a:cxn>
                <a:cxn ang="0">
                  <a:pos x="137" y="132"/>
                </a:cxn>
                <a:cxn ang="0">
                  <a:pos x="79" y="126"/>
                </a:cxn>
                <a:cxn ang="0">
                  <a:pos x="47" y="123"/>
                </a:cxn>
                <a:cxn ang="0">
                  <a:pos x="42" y="132"/>
                </a:cxn>
                <a:cxn ang="0">
                  <a:pos x="0" y="101"/>
                </a:cxn>
              </a:cxnLst>
              <a:rect l="0" t="0" r="r" b="b"/>
              <a:pathLst>
                <a:path w="796" h="383">
                  <a:moveTo>
                    <a:pt x="0" y="101"/>
                  </a:moveTo>
                  <a:lnTo>
                    <a:pt x="198" y="383"/>
                  </a:lnTo>
                  <a:lnTo>
                    <a:pt x="418" y="383"/>
                  </a:lnTo>
                  <a:lnTo>
                    <a:pt x="796" y="90"/>
                  </a:lnTo>
                  <a:lnTo>
                    <a:pt x="702" y="91"/>
                  </a:lnTo>
                  <a:lnTo>
                    <a:pt x="701" y="73"/>
                  </a:lnTo>
                  <a:lnTo>
                    <a:pt x="638" y="69"/>
                  </a:lnTo>
                  <a:lnTo>
                    <a:pt x="629" y="42"/>
                  </a:lnTo>
                  <a:lnTo>
                    <a:pt x="567" y="31"/>
                  </a:lnTo>
                  <a:lnTo>
                    <a:pt x="556" y="0"/>
                  </a:lnTo>
                  <a:lnTo>
                    <a:pt x="524" y="0"/>
                  </a:lnTo>
                  <a:lnTo>
                    <a:pt x="499" y="24"/>
                  </a:lnTo>
                  <a:lnTo>
                    <a:pt x="446" y="36"/>
                  </a:lnTo>
                  <a:lnTo>
                    <a:pt x="431" y="69"/>
                  </a:lnTo>
                  <a:lnTo>
                    <a:pt x="420" y="73"/>
                  </a:lnTo>
                  <a:lnTo>
                    <a:pt x="414" y="84"/>
                  </a:lnTo>
                  <a:lnTo>
                    <a:pt x="378" y="101"/>
                  </a:lnTo>
                  <a:lnTo>
                    <a:pt x="326" y="101"/>
                  </a:lnTo>
                  <a:lnTo>
                    <a:pt x="313" y="112"/>
                  </a:lnTo>
                  <a:lnTo>
                    <a:pt x="271" y="115"/>
                  </a:lnTo>
                  <a:lnTo>
                    <a:pt x="209" y="117"/>
                  </a:lnTo>
                  <a:lnTo>
                    <a:pt x="169" y="121"/>
                  </a:lnTo>
                  <a:lnTo>
                    <a:pt x="137" y="132"/>
                  </a:lnTo>
                  <a:lnTo>
                    <a:pt x="79" y="126"/>
                  </a:lnTo>
                  <a:lnTo>
                    <a:pt x="47" y="123"/>
                  </a:lnTo>
                  <a:lnTo>
                    <a:pt x="42" y="132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51" name="Rectangle 159"/>
            <p:cNvSpPr>
              <a:spLocks noChangeArrowheads="1"/>
            </p:cNvSpPr>
            <p:nvPr/>
          </p:nvSpPr>
          <p:spPr bwMode="auto">
            <a:xfrm>
              <a:off x="597" y="1445"/>
              <a:ext cx="18" cy="19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52" name="Rectangle 160"/>
            <p:cNvSpPr>
              <a:spLocks noChangeArrowheads="1"/>
            </p:cNvSpPr>
            <p:nvPr/>
          </p:nvSpPr>
          <p:spPr bwMode="auto">
            <a:xfrm>
              <a:off x="553" y="1458"/>
              <a:ext cx="20" cy="20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53" name="Rectangle 161"/>
            <p:cNvSpPr>
              <a:spLocks noChangeArrowheads="1"/>
            </p:cNvSpPr>
            <p:nvPr/>
          </p:nvSpPr>
          <p:spPr bwMode="auto">
            <a:xfrm>
              <a:off x="487" y="1482"/>
              <a:ext cx="25" cy="22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54" name="Rectangle 162"/>
            <p:cNvSpPr>
              <a:spLocks noChangeArrowheads="1"/>
            </p:cNvSpPr>
            <p:nvPr/>
          </p:nvSpPr>
          <p:spPr bwMode="auto">
            <a:xfrm>
              <a:off x="437" y="1495"/>
              <a:ext cx="22" cy="20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55" name="Freeform 163"/>
            <p:cNvSpPr>
              <a:spLocks/>
            </p:cNvSpPr>
            <p:nvPr/>
          </p:nvSpPr>
          <p:spPr bwMode="auto">
            <a:xfrm>
              <a:off x="3670" y="1583"/>
              <a:ext cx="53" cy="1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3" y="35"/>
                </a:cxn>
                <a:cxn ang="0">
                  <a:pos x="25" y="53"/>
                </a:cxn>
                <a:cxn ang="0">
                  <a:pos x="20" y="97"/>
                </a:cxn>
                <a:cxn ang="0">
                  <a:pos x="0" y="113"/>
                </a:cxn>
                <a:cxn ang="0">
                  <a:pos x="2" y="135"/>
                </a:cxn>
                <a:cxn ang="0">
                  <a:pos x="47" y="146"/>
                </a:cxn>
                <a:cxn ang="0">
                  <a:pos x="49" y="126"/>
                </a:cxn>
                <a:cxn ang="0">
                  <a:pos x="38" y="102"/>
                </a:cxn>
                <a:cxn ang="0">
                  <a:pos x="53" y="68"/>
                </a:cxn>
                <a:cxn ang="0">
                  <a:pos x="47" y="36"/>
                </a:cxn>
                <a:cxn ang="0">
                  <a:pos x="25" y="5"/>
                </a:cxn>
                <a:cxn ang="0">
                  <a:pos x="2" y="0"/>
                </a:cxn>
              </a:cxnLst>
              <a:rect l="0" t="0" r="r" b="b"/>
              <a:pathLst>
                <a:path w="53" h="146">
                  <a:moveTo>
                    <a:pt x="2" y="0"/>
                  </a:moveTo>
                  <a:lnTo>
                    <a:pt x="13" y="35"/>
                  </a:lnTo>
                  <a:lnTo>
                    <a:pt x="25" y="53"/>
                  </a:lnTo>
                  <a:lnTo>
                    <a:pt x="20" y="97"/>
                  </a:lnTo>
                  <a:lnTo>
                    <a:pt x="0" y="113"/>
                  </a:lnTo>
                  <a:lnTo>
                    <a:pt x="2" y="135"/>
                  </a:lnTo>
                  <a:lnTo>
                    <a:pt x="47" y="146"/>
                  </a:lnTo>
                  <a:lnTo>
                    <a:pt x="49" y="126"/>
                  </a:lnTo>
                  <a:lnTo>
                    <a:pt x="38" y="102"/>
                  </a:lnTo>
                  <a:lnTo>
                    <a:pt x="53" y="68"/>
                  </a:lnTo>
                  <a:lnTo>
                    <a:pt x="47" y="36"/>
                  </a:lnTo>
                  <a:lnTo>
                    <a:pt x="2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56" name="Freeform 164"/>
            <p:cNvSpPr>
              <a:spLocks/>
            </p:cNvSpPr>
            <p:nvPr/>
          </p:nvSpPr>
          <p:spPr bwMode="auto">
            <a:xfrm>
              <a:off x="5424" y="2778"/>
              <a:ext cx="57" cy="48"/>
            </a:xfrm>
            <a:custGeom>
              <a:avLst/>
              <a:gdLst/>
              <a:ahLst/>
              <a:cxnLst>
                <a:cxn ang="0">
                  <a:pos x="44" y="48"/>
                </a:cxn>
                <a:cxn ang="0">
                  <a:pos x="57" y="28"/>
                </a:cxn>
                <a:cxn ang="0">
                  <a:pos x="13" y="0"/>
                </a:cxn>
                <a:cxn ang="0">
                  <a:pos x="0" y="20"/>
                </a:cxn>
                <a:cxn ang="0">
                  <a:pos x="44" y="48"/>
                </a:cxn>
              </a:cxnLst>
              <a:rect l="0" t="0" r="r" b="b"/>
              <a:pathLst>
                <a:path w="57" h="48">
                  <a:moveTo>
                    <a:pt x="44" y="48"/>
                  </a:moveTo>
                  <a:lnTo>
                    <a:pt x="57" y="28"/>
                  </a:lnTo>
                  <a:lnTo>
                    <a:pt x="13" y="0"/>
                  </a:lnTo>
                  <a:lnTo>
                    <a:pt x="0" y="20"/>
                  </a:lnTo>
                  <a:lnTo>
                    <a:pt x="44" y="48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57" name="Rectangle 165"/>
            <p:cNvSpPr>
              <a:spLocks noChangeArrowheads="1"/>
            </p:cNvSpPr>
            <p:nvPr/>
          </p:nvSpPr>
          <p:spPr bwMode="auto">
            <a:xfrm>
              <a:off x="5589" y="2751"/>
              <a:ext cx="16" cy="16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58" name="Rectangle 166"/>
            <p:cNvSpPr>
              <a:spLocks noChangeArrowheads="1"/>
            </p:cNvSpPr>
            <p:nvPr/>
          </p:nvSpPr>
          <p:spPr bwMode="auto">
            <a:xfrm>
              <a:off x="5624" y="2734"/>
              <a:ext cx="16" cy="28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59" name="Rectangle 167"/>
            <p:cNvSpPr>
              <a:spLocks noChangeArrowheads="1"/>
            </p:cNvSpPr>
            <p:nvPr/>
          </p:nvSpPr>
          <p:spPr bwMode="auto">
            <a:xfrm>
              <a:off x="4002" y="2864"/>
              <a:ext cx="24" cy="17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60" name="Rectangle 168"/>
            <p:cNvSpPr>
              <a:spLocks noChangeArrowheads="1"/>
            </p:cNvSpPr>
            <p:nvPr/>
          </p:nvSpPr>
          <p:spPr bwMode="auto">
            <a:xfrm>
              <a:off x="4053" y="2852"/>
              <a:ext cx="22" cy="18"/>
            </a:xfrm>
            <a:prstGeom prst="rect">
              <a:avLst/>
            </a:prstGeom>
            <a:solidFill>
              <a:srgbClr val="6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961" name="Oval 169"/>
          <p:cNvSpPr>
            <a:spLocks noChangeArrowheads="1"/>
          </p:cNvSpPr>
          <p:nvPr/>
        </p:nvSpPr>
        <p:spPr bwMode="auto">
          <a:xfrm rot="6615092">
            <a:off x="5029200" y="630238"/>
            <a:ext cx="2514600" cy="38862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3962" name="Text Box 170"/>
          <p:cNvSpPr txBox="1">
            <a:spLocks noChangeArrowheads="1"/>
          </p:cNvSpPr>
          <p:nvPr/>
        </p:nvSpPr>
        <p:spPr bwMode="auto">
          <a:xfrm>
            <a:off x="457200" y="228600"/>
            <a:ext cx="830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Europe:</a:t>
            </a:r>
            <a:r>
              <a:rPr lang="en-US"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US" sz="4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 Asian Peninsula</a:t>
            </a:r>
            <a:r>
              <a:rPr 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33963" name="Line 171"/>
          <p:cNvSpPr>
            <a:spLocks noChangeShapeType="1"/>
          </p:cNvSpPr>
          <p:nvPr/>
        </p:nvSpPr>
        <p:spPr bwMode="auto">
          <a:xfrm>
            <a:off x="2133600" y="914400"/>
            <a:ext cx="30480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3964" name="Oval 172"/>
          <p:cNvSpPr>
            <a:spLocks noChangeArrowheads="1"/>
          </p:cNvSpPr>
          <p:nvPr/>
        </p:nvSpPr>
        <p:spPr bwMode="auto">
          <a:xfrm rot="5400000">
            <a:off x="4533900" y="1485900"/>
            <a:ext cx="12192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3965" name="Line 173"/>
          <p:cNvSpPr>
            <a:spLocks noChangeShapeType="1"/>
          </p:cNvSpPr>
          <p:nvPr/>
        </p:nvSpPr>
        <p:spPr bwMode="auto">
          <a:xfrm flipH="1">
            <a:off x="5181600" y="914400"/>
            <a:ext cx="152400" cy="14478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3966" name="Line 174"/>
          <p:cNvSpPr>
            <a:spLocks noChangeShapeType="1"/>
          </p:cNvSpPr>
          <p:nvPr/>
        </p:nvSpPr>
        <p:spPr bwMode="auto">
          <a:xfrm>
            <a:off x="5334000" y="914400"/>
            <a:ext cx="1371600" cy="1752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61" grpId="0" animBg="1"/>
      <p:bldP spid="33963" grpId="0" animBg="1"/>
      <p:bldP spid="33964" grpId="0" animBg="1"/>
      <p:bldP spid="33965" grpId="0" animBg="1"/>
      <p:bldP spid="339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it-IT" dirty="0" err="1" smtClean="0"/>
              <a:t>Climate</a:t>
            </a:r>
            <a:r>
              <a:rPr lang="it-IT" dirty="0" smtClean="0"/>
              <a:t> in </a:t>
            </a:r>
            <a:r>
              <a:rPr lang="it-IT" dirty="0" err="1" smtClean="0"/>
              <a:t>Europe</a:t>
            </a:r>
            <a:endParaRPr lang="it-IT" dirty="0"/>
          </a:p>
        </p:txBody>
      </p:sp>
      <p:pic>
        <p:nvPicPr>
          <p:cNvPr id="6" name="Segnaposto contenuto 5" descr="climi euro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7239000" cy="53490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vegetazione europa.jpg"/>
          <p:cNvPicPr>
            <a:picLocks noChangeAspect="1"/>
          </p:cNvPicPr>
          <p:nvPr/>
        </p:nvPicPr>
        <p:blipFill>
          <a:blip r:embed="rId2" cstate="print"/>
          <a:srcRect b="2427"/>
          <a:stretch>
            <a:fillRect/>
          </a:stretch>
        </p:blipFill>
        <p:spPr>
          <a:xfrm>
            <a:off x="1600200" y="1295400"/>
            <a:ext cx="5764522" cy="556260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Vegetation in </a:t>
            </a:r>
            <a:r>
              <a:rPr lang="en-US" dirty="0" smtClean="0"/>
              <a:t>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Satellite View of Europe</a:t>
            </a:r>
          </a:p>
        </p:txBody>
      </p:sp>
      <p:pic>
        <p:nvPicPr>
          <p:cNvPr id="24582" name="Picture 6" descr="europe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143000" y="1447800"/>
            <a:ext cx="6934200" cy="4860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8768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Europe and Russia occupy part of the huge landmass called </a:t>
            </a:r>
            <a:r>
              <a:rPr lang="en-US" b="1" dirty="0"/>
              <a:t>Eurasia</a:t>
            </a:r>
            <a:r>
              <a:rPr lang="en-US" dirty="0"/>
              <a:t>. </a:t>
            </a:r>
            <a:r>
              <a:rPr lang="en-US" dirty="0" smtClean="0"/>
              <a:t>Eurasia is divided into two continents, </a:t>
            </a:r>
            <a:r>
              <a:rPr lang="en-US" b="1" dirty="0" smtClean="0">
                <a:solidFill>
                  <a:srgbClr val="FF0000"/>
                </a:solidFill>
              </a:rPr>
              <a:t>Europe and Asia</a:t>
            </a:r>
            <a:r>
              <a:rPr lang="en-US" dirty="0" smtClean="0"/>
              <a:t>. The difference between them is </a:t>
            </a:r>
            <a:r>
              <a:rPr lang="en-US" b="1" dirty="0" smtClean="0"/>
              <a:t>cultural and historical</a:t>
            </a:r>
            <a:r>
              <a:rPr lang="en-US" dirty="0" smtClean="0"/>
              <a:t>, not geographical. </a:t>
            </a:r>
            <a:endParaRPr lang="en-US" dirty="0"/>
          </a:p>
          <a:p>
            <a:pPr algn="just"/>
            <a:r>
              <a:rPr lang="en-US" dirty="0"/>
              <a:t>Europe is the world's second smallest continent. Oceans and seas border Europe to the north, south, and west. Asia borders Europe on the east. </a:t>
            </a:r>
            <a:r>
              <a:rPr lang="en-US" b="1" dirty="0" smtClean="0">
                <a:solidFill>
                  <a:srgbClr val="FF0000"/>
                </a:solidFill>
              </a:rPr>
              <a:t>The Ural Mountains and the Caucasus Mountains mark the dividing lines between Europe and Asia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en-US" b="1" dirty="0" smtClean="0"/>
              <a:t> </a:t>
            </a:r>
            <a:r>
              <a:rPr lang="en-US" dirty="0"/>
              <a:t>is the world's largest </a:t>
            </a:r>
            <a:r>
              <a:rPr lang="en-US" dirty="0" smtClean="0"/>
              <a:t>country. It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spreads over two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</a:t>
            </a:r>
            <a:r>
              <a:rPr lang="en-US" dirty="0" smtClean="0"/>
              <a:t>, Europe and Asia.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47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630873A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990600" y="228600"/>
            <a:ext cx="7924800" cy="644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6858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b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b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b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</a:t>
            </a:r>
            <a:b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b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</a:t>
            </a:r>
            <a:b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 rot="-2209332">
            <a:off x="4052888" y="654050"/>
            <a:ext cx="3429000" cy="2286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chemeClr val="accent2"/>
              </a:solidFill>
              <a:effectLst/>
            </a:endParaRP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 rot="-1655083">
            <a:off x="1160463" y="2109788"/>
            <a:ext cx="4205287" cy="4765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chemeClr val="accent2"/>
              </a:solidFill>
              <a:effectLst/>
            </a:endParaRP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 rot="2078641">
            <a:off x="5649913" y="1341438"/>
            <a:ext cx="3200400" cy="5181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it-IT" sz="18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 and peninsulas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4102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Europe is surrounded by many seas: the </a:t>
            </a:r>
            <a:r>
              <a:rPr lang="en-US" sz="2800" b="1" dirty="0" smtClean="0">
                <a:solidFill>
                  <a:srgbClr val="FF0000"/>
                </a:solidFill>
              </a:rPr>
              <a:t>Baltic Sea</a:t>
            </a:r>
            <a:r>
              <a:rPr lang="en-US" sz="2800" dirty="0" smtClean="0"/>
              <a:t>, the </a:t>
            </a:r>
            <a:r>
              <a:rPr lang="en-US" sz="2800" b="1" dirty="0" smtClean="0">
                <a:solidFill>
                  <a:srgbClr val="FF0000"/>
                </a:solidFill>
              </a:rPr>
              <a:t>North Sea</a:t>
            </a:r>
            <a:r>
              <a:rPr lang="en-US" sz="2800" dirty="0" smtClean="0"/>
              <a:t> and the </a:t>
            </a:r>
            <a:r>
              <a:rPr lang="en-US" sz="2800" b="1" dirty="0" smtClean="0">
                <a:solidFill>
                  <a:srgbClr val="FF0000"/>
                </a:solidFill>
              </a:rPr>
              <a:t>Mediterranean Sea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 smtClean="0"/>
              <a:t>Between Europe and Asia: </a:t>
            </a:r>
            <a:r>
              <a:rPr lang="en-US" sz="2800" b="1" dirty="0" smtClean="0">
                <a:solidFill>
                  <a:srgbClr val="FF0000"/>
                </a:solidFill>
              </a:rPr>
              <a:t>Black Sea </a:t>
            </a:r>
            <a:r>
              <a:rPr lang="en-US" sz="2800" dirty="0" smtClean="0"/>
              <a:t>and the </a:t>
            </a:r>
            <a:r>
              <a:rPr lang="en-US" sz="2800" b="1" dirty="0" smtClean="0">
                <a:solidFill>
                  <a:srgbClr val="FF0000"/>
                </a:solidFill>
              </a:rPr>
              <a:t>Caspian Sea </a:t>
            </a:r>
            <a:r>
              <a:rPr lang="en-US" sz="2800" dirty="0" smtClean="0"/>
              <a:t>(which is actually the largest lake in the world). </a:t>
            </a:r>
          </a:p>
          <a:p>
            <a:pPr algn="just"/>
            <a:r>
              <a:rPr lang="en-US" sz="2800" dirty="0" smtClean="0"/>
              <a:t>In Europe there are many peninsulas:  the </a:t>
            </a:r>
            <a:r>
              <a:rPr lang="en-US" sz="2800" b="1" dirty="0" smtClean="0">
                <a:solidFill>
                  <a:srgbClr val="FF0000"/>
                </a:solidFill>
              </a:rPr>
              <a:t>Scandinavian Peninsula </a:t>
            </a:r>
            <a:r>
              <a:rPr lang="en-US" sz="2800" dirty="0" smtClean="0"/>
              <a:t>and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the</a:t>
            </a:r>
            <a:r>
              <a:rPr lang="en-US" sz="2800" b="1" dirty="0" smtClean="0">
                <a:solidFill>
                  <a:srgbClr val="FF0000"/>
                </a:solidFill>
              </a:rPr>
              <a:t> Jutland Peninsula </a:t>
            </a:r>
            <a:r>
              <a:rPr lang="en-US" sz="2800" dirty="0" smtClean="0"/>
              <a:t>in the north,  the </a:t>
            </a:r>
            <a:r>
              <a:rPr lang="en-US" sz="2800" b="1" dirty="0" smtClean="0">
                <a:solidFill>
                  <a:srgbClr val="FF0000"/>
                </a:solidFill>
              </a:rPr>
              <a:t>Balkan </a:t>
            </a:r>
            <a:r>
              <a:rPr lang="en-US" sz="2800" b="1" dirty="0">
                <a:solidFill>
                  <a:srgbClr val="FF0000"/>
                </a:solidFill>
              </a:rPr>
              <a:t>Peninsula</a:t>
            </a:r>
            <a:r>
              <a:rPr lang="en-US" sz="2800" dirty="0"/>
              <a:t>, the </a:t>
            </a:r>
            <a:r>
              <a:rPr lang="en-US" sz="2800" b="1" dirty="0">
                <a:solidFill>
                  <a:srgbClr val="FF0000"/>
                </a:solidFill>
              </a:rPr>
              <a:t>Iberian </a:t>
            </a:r>
            <a:r>
              <a:rPr lang="en-US" sz="2800" b="1" dirty="0" smtClean="0">
                <a:solidFill>
                  <a:srgbClr val="FF0000"/>
                </a:solidFill>
              </a:rPr>
              <a:t>Peninsula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 the </a:t>
            </a:r>
            <a:r>
              <a:rPr lang="en-US" sz="2800" b="1" dirty="0" smtClean="0">
                <a:solidFill>
                  <a:srgbClr val="FF0000"/>
                </a:solidFill>
              </a:rPr>
              <a:t>Italian Peninsula </a:t>
            </a:r>
            <a:r>
              <a:rPr lang="en-US" sz="2800" dirty="0" smtClean="0"/>
              <a:t>in the south.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sz="2800" dirty="0" smtClean="0"/>
              <a:t>Several </a:t>
            </a:r>
            <a:r>
              <a:rPr lang="en-US" sz="2800" dirty="0"/>
              <a:t>big islands are also part of </a:t>
            </a:r>
            <a:r>
              <a:rPr lang="en-US" sz="2800" dirty="0" smtClean="0"/>
              <a:t>Europe; the biggest are </a:t>
            </a:r>
            <a:r>
              <a:rPr lang="en-US" sz="2800" b="1" dirty="0" smtClean="0">
                <a:solidFill>
                  <a:srgbClr val="FF0000"/>
                </a:solidFill>
              </a:rPr>
              <a:t>Great Britain, Ireland and Iceland. </a:t>
            </a:r>
          </a:p>
        </p:txBody>
      </p:sp>
    </p:spTree>
    <p:extLst>
      <p:ext uri="{BB962C8B-B14F-4D97-AF65-F5344CB8AC3E}">
        <p14:creationId xmlns="" xmlns:p14="http://schemas.microsoft.com/office/powerpoint/2010/main" val="8515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38200" y="152400"/>
            <a:ext cx="8229600" cy="6616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 rot="5279848">
            <a:off x="2897187" y="-2695575"/>
            <a:ext cx="549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lang="it-IT" sz="24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533400" cy="6499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</a:t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</a:t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114800" y="6400800"/>
            <a:ext cx="20574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</a:rPr>
              <a:t>Mediterranean Sea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352800" y="2667000"/>
            <a:ext cx="7620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</a:rPr>
              <a:t>North </a:t>
            </a:r>
            <a:br>
              <a:rPr lang="en-US" sz="1400" b="1">
                <a:solidFill>
                  <a:schemeClr val="accent2"/>
                </a:solidFill>
              </a:rPr>
            </a:br>
            <a:r>
              <a:rPr lang="en-US" sz="1400" b="1">
                <a:solidFill>
                  <a:schemeClr val="accent2"/>
                </a:solidFill>
              </a:rPr>
              <a:t>Sea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219200" y="2438400"/>
            <a:ext cx="9906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Atlantic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dirty="0">
                <a:solidFill>
                  <a:schemeClr val="accent2"/>
                </a:solidFill>
              </a:rPr>
              <a:t>Ocean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876800" y="2743200"/>
            <a:ext cx="7620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Baltic 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dirty="0">
                <a:solidFill>
                  <a:schemeClr val="accent2"/>
                </a:solidFill>
              </a:rPr>
              <a:t>Sea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239000" y="4724400"/>
            <a:ext cx="7620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</a:rPr>
              <a:t>Black</a:t>
            </a:r>
            <a:br>
              <a:rPr lang="en-US" sz="1400" b="1">
                <a:solidFill>
                  <a:schemeClr val="accent2"/>
                </a:solidFill>
              </a:rPr>
            </a:br>
            <a:r>
              <a:rPr lang="en-US" sz="1400" b="1">
                <a:solidFill>
                  <a:schemeClr val="accent2"/>
                </a:solidFill>
              </a:rPr>
              <a:t>Sea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867400" y="5715000"/>
            <a:ext cx="914400" cy="63094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Aegean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Sea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 rot="2979495">
            <a:off x="4343400" y="5181600"/>
            <a:ext cx="12192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Adriatic Sea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810000" y="5654675"/>
            <a:ext cx="1219200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Tyrrhenian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Sea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990600" y="5715000"/>
            <a:ext cx="99060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</a:rPr>
              <a:t>Strait of</a:t>
            </a:r>
            <a:br>
              <a:rPr lang="en-US" sz="1400" b="1">
                <a:solidFill>
                  <a:schemeClr val="accent2"/>
                </a:solidFill>
              </a:rPr>
            </a:br>
            <a:r>
              <a:rPr lang="en-US" sz="1400" b="1">
                <a:solidFill>
                  <a:schemeClr val="accent2"/>
                </a:solidFill>
              </a:rPr>
              <a:t>Gibraltar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715000" y="4953000"/>
            <a:ext cx="1524000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Dardanelles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Strait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6629400" y="5257800"/>
            <a:ext cx="1524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ABABC7"/>
            </a:outerShdw>
          </a:effec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019800" y="228600"/>
            <a:ext cx="1066800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Arctic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Ocean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 rot="-1498875">
            <a:off x="2348144" y="3387733"/>
            <a:ext cx="16764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English Channel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229600" y="3886200"/>
            <a:ext cx="914400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Caspian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Sea</a:t>
            </a:r>
          </a:p>
        </p:txBody>
      </p:sp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80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8291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95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95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815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105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0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40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49053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41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42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105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43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44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257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45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46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5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47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6767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48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648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49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50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51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52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54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55149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55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541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56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57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58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59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60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61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62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63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181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64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65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486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66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562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67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715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68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69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70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335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71" name="Picture 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5334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72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73" name="Picture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447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74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75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76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77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78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79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80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81" name="Picture 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82" name="Picture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4481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83" name="Picture 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91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84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85" name="Picture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86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87" name="Picture 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88" name="Picture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89" name="Picture 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90" name="Picture 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91" name="Picture 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92" name="Picture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60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93" name="Picture 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828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94" name="Picture 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2057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95" name="Picture 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209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96" name="Picture 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838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97" name="Picture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98" name="Picture 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99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3399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21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6" grpId="0"/>
      <p:bldP spid="13327" grpId="0"/>
      <p:bldP spid="13328" grpId="0" animBg="1"/>
      <p:bldP spid="13329" grpId="0"/>
      <p:bldP spid="13330" grpId="0"/>
      <p:bldP spid="133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257800" y="4191000"/>
            <a:ext cx="37338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58371" name="Picture 3" descr="gibraltar_new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5029200" cy="3771900"/>
          </a:xfrm>
          <a:prstGeom prst="rect">
            <a:avLst/>
          </a:prstGeom>
          <a:noFill/>
        </p:spPr>
      </p:pic>
      <p:pic>
        <p:nvPicPr>
          <p:cNvPr id="58372" name="Picture 4" descr="nicolas_de_fer_1705_gibral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"/>
            <a:ext cx="3405188" cy="3962400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4800" y="5105400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cs typeface="Arial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Strait of Gibraltar </a:t>
            </a:r>
            <a:r>
              <a:rPr lang="en-US" dirty="0" smtClean="0">
                <a:cs typeface="Arial" charset="0"/>
              </a:rPr>
              <a:t>separates </a:t>
            </a:r>
            <a:r>
              <a:rPr lang="en-US" dirty="0">
                <a:cs typeface="Arial" charset="0"/>
              </a:rPr>
              <a:t>the Iberian Peninsula from </a:t>
            </a:r>
            <a:r>
              <a:rPr lang="en-US" dirty="0" smtClean="0">
                <a:cs typeface="Arial" charset="0"/>
              </a:rPr>
              <a:t>Africa </a:t>
            </a:r>
            <a:r>
              <a:rPr lang="en-US" dirty="0">
                <a:cs typeface="Arial" charset="0"/>
              </a:rPr>
              <a:t>and connects the Atlantic Ocean and the Mediterranean Sea. </a:t>
            </a:r>
            <a:br>
              <a:rPr lang="en-US" dirty="0">
                <a:cs typeface="Arial" charset="0"/>
              </a:rPr>
            </a:br>
            <a:endParaRPr lang="en-US" dirty="0">
              <a:cs typeface="Arial" charset="0"/>
            </a:endParaRPr>
          </a:p>
        </p:txBody>
      </p:sp>
      <p:pic>
        <p:nvPicPr>
          <p:cNvPr id="58374" name="Picture 6" descr="gibrl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4800"/>
            <a:ext cx="38862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strait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191000"/>
            <a:ext cx="30480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630873A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295400" y="838200"/>
            <a:ext cx="6400800" cy="580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7" name="Oval 3"/>
          <p:cNvSpPr>
            <a:spLocks noChangeArrowheads="1"/>
          </p:cNvSpPr>
          <p:nvPr/>
        </p:nvSpPr>
        <p:spPr bwMode="auto">
          <a:xfrm rot="1527801">
            <a:off x="4135438" y="762000"/>
            <a:ext cx="1524000" cy="2895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3962400" y="30480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52600" y="76200"/>
            <a:ext cx="5486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dirty="0">
                <a:latin typeface="Comic Sans MS" pitchFamily="66" charset="0"/>
              </a:rPr>
              <a:t>Northern </a:t>
            </a:r>
            <a:r>
              <a:rPr lang="en-US" sz="3800" dirty="0" smtClean="0">
                <a:latin typeface="Comic Sans MS" pitchFamily="66" charset="0"/>
              </a:rPr>
              <a:t>peninsulas</a:t>
            </a:r>
            <a:endParaRPr lang="en-US" sz="3800" dirty="0">
              <a:latin typeface="Comic Sans MS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038600" y="3352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Jutland Peninsula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733800" y="1676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Scandinavian Peninsula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/>
      <p:bldP spid="615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662</TotalTime>
  <Words>550</Words>
  <Application>Microsoft Office PowerPoint</Application>
  <PresentationFormat>Presentazione su schermo (4:3)</PresentationFormat>
  <Paragraphs>89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Flow</vt:lpstr>
      <vt:lpstr>EUROPE</vt:lpstr>
      <vt:lpstr>Diapositiva 2</vt:lpstr>
      <vt:lpstr>Diapositiva 3</vt:lpstr>
      <vt:lpstr>Introduction</vt:lpstr>
      <vt:lpstr>Diapositiva 5</vt:lpstr>
      <vt:lpstr>Seas and peninsulas </vt:lpstr>
      <vt:lpstr>Diapositiva 7</vt:lpstr>
      <vt:lpstr>Diapositiva 8</vt:lpstr>
      <vt:lpstr>Diapositiva 9</vt:lpstr>
      <vt:lpstr>Diapositiva 10</vt:lpstr>
      <vt:lpstr>Mountains</vt:lpstr>
      <vt:lpstr>Diapositiva 12</vt:lpstr>
      <vt:lpstr>Plains in northern Europe</vt:lpstr>
      <vt:lpstr>Plains in southern Europe</vt:lpstr>
      <vt:lpstr>Rivers and lakes</vt:lpstr>
      <vt:lpstr>Diapositiva 16</vt:lpstr>
      <vt:lpstr>Diapositiva 17</vt:lpstr>
      <vt:lpstr>Diapositiva 18</vt:lpstr>
      <vt:lpstr>Diapositiva 19</vt:lpstr>
      <vt:lpstr>Climate in Europe</vt:lpstr>
      <vt:lpstr>Vegetation in Europe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</dc:title>
  <dc:creator>Hector</dc:creator>
  <cp:lastModifiedBy>ANNA</cp:lastModifiedBy>
  <cp:revision>85</cp:revision>
  <dcterms:created xsi:type="dcterms:W3CDTF">2013-12-01T15:44:59Z</dcterms:created>
  <dcterms:modified xsi:type="dcterms:W3CDTF">2014-09-22T21:08:57Z</dcterms:modified>
</cp:coreProperties>
</file>